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3"/>
  </p:notesMasterIdLst>
  <p:sldIdLst>
    <p:sldId id="256" r:id="rId2"/>
    <p:sldId id="258" r:id="rId3"/>
    <p:sldId id="257" r:id="rId4"/>
    <p:sldId id="302" r:id="rId5"/>
    <p:sldId id="303" r:id="rId6"/>
    <p:sldId id="304" r:id="rId7"/>
    <p:sldId id="305" r:id="rId8"/>
    <p:sldId id="306" r:id="rId9"/>
    <p:sldId id="313" r:id="rId10"/>
    <p:sldId id="307" r:id="rId11"/>
    <p:sldId id="308" r:id="rId12"/>
    <p:sldId id="259" r:id="rId13"/>
    <p:sldId id="260" r:id="rId14"/>
    <p:sldId id="301" r:id="rId15"/>
    <p:sldId id="262" r:id="rId16"/>
    <p:sldId id="261" r:id="rId17"/>
    <p:sldId id="309" r:id="rId18"/>
    <p:sldId id="263" r:id="rId19"/>
    <p:sldId id="310" r:id="rId20"/>
    <p:sldId id="311" r:id="rId21"/>
    <p:sldId id="312" r:id="rId22"/>
  </p:sldIdLst>
  <p:sldSz cx="9144000" cy="5143500" type="screen16x9"/>
  <p:notesSz cx="6858000" cy="9144000"/>
  <p:embeddedFontLst>
    <p:embeddedFont>
      <p:font typeface="Abril Fatface" panose="020B0604020202020204" charset="0"/>
      <p:regular r:id="rId24"/>
    </p:embeddedFont>
    <p:embeddedFont>
      <p:font typeface="Oxygen Light" panose="020B0604020202020204" charset="0"/>
      <p:regular r:id="rId25"/>
      <p:bold r:id="rId26"/>
    </p:embeddedFont>
    <p:embeddedFont>
      <p:font typeface="Raleway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68252@utad.eu" initials="a" lastIdx="1" clrIdx="0">
    <p:extLst>
      <p:ext uri="{19B8F6BF-5375-455C-9EA6-DF929625EA0E}">
        <p15:presenceInfo xmlns:p15="http://schemas.microsoft.com/office/powerpoint/2012/main" userId="S::al68252@utad.eu::51778db9-fbe5-4d30-a2a8-b5e9c875d1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37"/>
    <a:srgbClr val="FA0006"/>
    <a:srgbClr val="A1C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512A45-1D29-49B6-BA36-A992ECD7A891}">
  <a:tblStyle styleId="{20512A45-1D29-49B6-BA36-A992ECD7A8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28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897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69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190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76e7e05e9_0_17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76e7e05e9_0_17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948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00065a85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00065a85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00065a85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00065a85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4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76e7e05e9_0_17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76e7e05e9_0_17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00065a85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00065a85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316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70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00065a858_0_9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00065a858_0_9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24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34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87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02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411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00065a858_0_9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00065a858_0_9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725" y="400850"/>
            <a:ext cx="8115300" cy="43434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2052" y="1201775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30850" y="3181925"/>
            <a:ext cx="568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BIG_NUMBER_1_1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597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</p:nvPr>
        </p:nvSpPr>
        <p:spPr>
          <a:xfrm>
            <a:off x="1149900" y="1434750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>
            <a:off x="592050" y="189787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68800" y="2181800"/>
            <a:ext cx="21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</p:nvPr>
        </p:nvSpPr>
        <p:spPr>
          <a:xfrm>
            <a:off x="1149900" y="2974400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</p:nvPr>
        </p:nvSpPr>
        <p:spPr>
          <a:xfrm>
            <a:off x="592050" y="34375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</p:nvPr>
        </p:nvSpPr>
        <p:spPr>
          <a:xfrm>
            <a:off x="568800" y="3721450"/>
            <a:ext cx="21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</p:nvPr>
        </p:nvSpPr>
        <p:spPr>
          <a:xfrm>
            <a:off x="3305700" y="1434750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</p:nvPr>
        </p:nvSpPr>
        <p:spPr>
          <a:xfrm>
            <a:off x="2747850" y="189787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</p:nvPr>
        </p:nvSpPr>
        <p:spPr>
          <a:xfrm>
            <a:off x="2724600" y="2181800"/>
            <a:ext cx="21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</p:nvPr>
        </p:nvSpPr>
        <p:spPr>
          <a:xfrm>
            <a:off x="3305700" y="2974400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</p:nvPr>
        </p:nvSpPr>
        <p:spPr>
          <a:xfrm>
            <a:off x="2747850" y="34375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</p:nvPr>
        </p:nvSpPr>
        <p:spPr>
          <a:xfrm>
            <a:off x="2724600" y="3721450"/>
            <a:ext cx="21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</p:nvPr>
        </p:nvSpPr>
        <p:spPr>
          <a:xfrm>
            <a:off x="5470096" y="1434750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</p:nvPr>
        </p:nvSpPr>
        <p:spPr>
          <a:xfrm>
            <a:off x="4912246" y="189787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</p:nvPr>
        </p:nvSpPr>
        <p:spPr>
          <a:xfrm>
            <a:off x="4888996" y="2181800"/>
            <a:ext cx="21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</p:nvPr>
        </p:nvSpPr>
        <p:spPr>
          <a:xfrm>
            <a:off x="5470096" y="2974400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</p:nvPr>
        </p:nvSpPr>
        <p:spPr>
          <a:xfrm>
            <a:off x="4912246" y="34375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</p:nvPr>
        </p:nvSpPr>
        <p:spPr>
          <a:xfrm>
            <a:off x="4888996" y="3721450"/>
            <a:ext cx="21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3013650" y="2454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996675" y="2313900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3042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36124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59206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BIG_NUMBER_1_2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790539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71075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2722896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2703432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4655242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4635778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6587592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6568128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BIG_NUMBER_1_1_1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2588450" y="2038250"/>
            <a:ext cx="27774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2921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5530745" y="2038250"/>
            <a:ext cx="27774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2921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2921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3"/>
          </p:nvPr>
        </p:nvSpPr>
        <p:spPr>
          <a:xfrm>
            <a:off x="2768006" y="1566400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18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4"/>
          </p:nvPr>
        </p:nvSpPr>
        <p:spPr>
          <a:xfrm>
            <a:off x="5710306" y="1566400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18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65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hortaporta2021.wixsite.com/meusit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rta-%C3%A0-Porta-10028102561763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horta.porta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ctrTitle"/>
          </p:nvPr>
        </p:nvSpPr>
        <p:spPr>
          <a:xfrm>
            <a:off x="1372052" y="2316283"/>
            <a:ext cx="6399900" cy="9380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solidFill>
                  <a:srgbClr val="A1C448"/>
                </a:solidFill>
              </a:rPr>
              <a:t>do campo para a mesa</a:t>
            </a:r>
            <a:endParaRPr sz="4400" dirty="0"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3957670" y="3507151"/>
            <a:ext cx="122866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Carla Marques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Juliana Soares</a:t>
            </a:r>
            <a:endParaRPr dirty="0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29873" y="1948359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DDB28A-79D0-469B-AAC2-3002EF35B7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90" y="1107671"/>
            <a:ext cx="1511620" cy="1178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707;p34">
            <a:extLst>
              <a:ext uri="{FF2B5EF4-FFF2-40B4-BE49-F238E27FC236}">
                <a16:creationId xmlns:a16="http://schemas.microsoft.com/office/drawing/2014/main" id="{A41B30A9-10E8-4920-96A5-966D955F11F2}"/>
              </a:ext>
            </a:extLst>
          </p:cNvPr>
          <p:cNvSpPr txBox="1">
            <a:spLocks noGrp="1"/>
          </p:cNvSpPr>
          <p:nvPr>
            <p:ph type="ctrTitle" idx="3"/>
          </p:nvPr>
        </p:nvSpPr>
        <p:spPr>
          <a:xfrm>
            <a:off x="615225" y="1172560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sp>
        <p:nvSpPr>
          <p:cNvPr id="19" name="Google Shape;704;p34">
            <a:extLst>
              <a:ext uri="{FF2B5EF4-FFF2-40B4-BE49-F238E27FC236}">
                <a16:creationId xmlns:a16="http://schemas.microsoft.com/office/drawing/2014/main" id="{9690953F-7EA7-4742-B6C4-D8F86486EBC3}"/>
              </a:ext>
            </a:extLst>
          </p:cNvPr>
          <p:cNvSpPr txBox="1">
            <a:spLocks/>
          </p:cNvSpPr>
          <p:nvPr/>
        </p:nvSpPr>
        <p:spPr>
          <a:xfrm>
            <a:off x="1010016" y="1619980"/>
            <a:ext cx="5768969" cy="261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29210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marL="165100" indent="0" algn="just" fontAlgn="base">
              <a:buFont typeface="Oxygen Light"/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4º Passo</a:t>
            </a:r>
          </a:p>
          <a:p>
            <a:pPr marL="165100" indent="0" algn="just" fontAlgn="base">
              <a:buFont typeface="Oxygen Light"/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Criação do Logótipo</a:t>
            </a:r>
          </a:p>
          <a:p>
            <a:pPr marL="165100" indent="0" algn="just" fontAlgn="base">
              <a:buFont typeface="Oxygen Light"/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</a:endParaRPr>
          </a:p>
          <a:p>
            <a:pPr marL="165100" indent="0" algn="just" fontAlgn="base">
              <a:buFont typeface="Oxygen Light"/>
              <a:buNone/>
            </a:pPr>
            <a:endParaRPr lang="pt-PT" sz="12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73235B5-9ADC-4785-A17C-E73094B5F17F}"/>
              </a:ext>
            </a:extLst>
          </p:cNvPr>
          <p:cNvSpPr txBox="1"/>
          <p:nvPr/>
        </p:nvSpPr>
        <p:spPr>
          <a:xfrm>
            <a:off x="521465" y="2481820"/>
            <a:ext cx="2304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Oxygen Light" panose="020B0604020202020204" charset="0"/>
              </a:rPr>
              <a:t>LOGÓTIPO FINAL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68E716-B0E4-4151-86A9-9AEA5C08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55" y="3135940"/>
            <a:ext cx="1976798" cy="15460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E53175-8837-420B-A4B8-5515A4FE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138" y="1430339"/>
            <a:ext cx="1972024" cy="15375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653509-E49D-4F11-AE5D-B2A27B12A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155" y="1431404"/>
            <a:ext cx="1976797" cy="15364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306EBA0-4BEB-4F0C-8890-8870E84F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138" y="3144449"/>
            <a:ext cx="1976798" cy="153751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CD645B2-7A3D-42B1-9D76-186B7BEE9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25" y="2693030"/>
            <a:ext cx="2304158" cy="150671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853EF227-90B9-49B9-807A-24098D215730}"/>
              </a:ext>
            </a:extLst>
          </p:cNvPr>
          <p:cNvSpPr txBox="1"/>
          <p:nvPr/>
        </p:nvSpPr>
        <p:spPr>
          <a:xfrm>
            <a:off x="5168873" y="1059780"/>
            <a:ext cx="2304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Oxygen Light" panose="020B0604020202020204" charset="0"/>
              </a:rPr>
              <a:t>OUTRAS VARIANTES</a:t>
            </a:r>
          </a:p>
        </p:txBody>
      </p:sp>
    </p:spTree>
    <p:extLst>
      <p:ext uri="{BB962C8B-B14F-4D97-AF65-F5344CB8AC3E}">
        <p14:creationId xmlns:p14="http://schemas.microsoft.com/office/powerpoint/2010/main" val="1378509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4"/>
          <p:cNvSpPr/>
          <p:nvPr/>
        </p:nvSpPr>
        <p:spPr>
          <a:xfrm>
            <a:off x="1268175" y="1299925"/>
            <a:ext cx="7393500" cy="34134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416698" y="3145899"/>
            <a:ext cx="1751100" cy="17511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sp>
        <p:nvSpPr>
          <p:cNvPr id="704" name="Google Shape;704;p34"/>
          <p:cNvSpPr txBox="1">
            <a:spLocks noGrp="1"/>
          </p:cNvSpPr>
          <p:nvPr>
            <p:ph type="body" idx="1"/>
          </p:nvPr>
        </p:nvSpPr>
        <p:spPr>
          <a:xfrm>
            <a:off x="2588449" y="1821366"/>
            <a:ext cx="5768969" cy="2618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5º Passo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Escolha do Slogan da Nossa Marca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>
                <a:effectLst/>
                <a:latin typeface="Oxygen Light" panose="020B0604020202020204" charset="0"/>
                <a:ea typeface="Times New Roman" panose="02020603050405020304" pitchFamily="18" charset="0"/>
              </a:rPr>
              <a:t>Os slogans em que pensamos foram os seguintes: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sz="1200" dirty="0"/>
          </a:p>
          <a:p>
            <a:pPr marL="165100" indent="0" algn="just" fontAlgn="base">
              <a:buNone/>
            </a:pPr>
            <a:r>
              <a:rPr lang="pt-P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Do campo para a mesa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Natureza em sua casa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Sabor Natural</a:t>
            </a:r>
          </a:p>
          <a:p>
            <a:pPr algn="just" fontAlgn="base">
              <a:lnSpc>
                <a:spcPct val="150000"/>
              </a:lnSpc>
              <a:buFontTx/>
              <a:buChar char="-"/>
            </a:pPr>
            <a:endParaRPr lang="pt-PT" sz="1200" dirty="0"/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Google Shape;707;p34"/>
          <p:cNvSpPr txBox="1">
            <a:spLocks noGrp="1"/>
          </p:cNvSpPr>
          <p:nvPr>
            <p:ph type="ctrTitle" idx="3"/>
          </p:nvPr>
        </p:nvSpPr>
        <p:spPr>
          <a:xfrm>
            <a:off x="1299052" y="1345498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pic>
        <p:nvPicPr>
          <p:cNvPr id="709" name="Google Shape;7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9512">
            <a:off x="675483" y="1894638"/>
            <a:ext cx="1233514" cy="25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6695">
            <a:off x="739836" y="3733309"/>
            <a:ext cx="1492526" cy="86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85">
            <a:off x="1161200" y="4149260"/>
            <a:ext cx="778525" cy="643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30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Os Nossos Princípios</a:t>
            </a:r>
            <a:endParaRPr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947" y="3275076"/>
            <a:ext cx="2762071" cy="278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9677" y="3564767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1F9C01-8FDF-49C4-92E1-894DA3FA6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9" y="-801918"/>
            <a:ext cx="9009382" cy="6757037"/>
          </a:xfrm>
          <a:prstGeom prst="rect">
            <a:avLst/>
          </a:prstGeom>
        </p:spPr>
      </p:pic>
      <p:sp>
        <p:nvSpPr>
          <p:cNvPr id="207" name="Google Shape;207;p27"/>
          <p:cNvSpPr/>
          <p:nvPr/>
        </p:nvSpPr>
        <p:spPr>
          <a:xfrm>
            <a:off x="-982050" y="2385875"/>
            <a:ext cx="2606100" cy="26061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8096" y="-462275"/>
            <a:ext cx="2304025" cy="319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5473" y="2576601"/>
            <a:ext cx="1925124" cy="243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1842096" y="2601451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Os Nossos Produtos</a:t>
            </a:r>
            <a:endParaRPr dirty="0"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69046" y="1835301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11" name="Google Shape;976;p42">
            <a:extLst>
              <a:ext uri="{FF2B5EF4-FFF2-40B4-BE49-F238E27FC236}">
                <a16:creationId xmlns:a16="http://schemas.microsoft.com/office/drawing/2014/main" id="{04D97F0C-2207-45E8-8AF8-157649BCD5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04479" flipH="1">
            <a:off x="7499563" y="1710915"/>
            <a:ext cx="2188661" cy="345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8;p42">
            <a:extLst>
              <a:ext uri="{FF2B5EF4-FFF2-40B4-BE49-F238E27FC236}">
                <a16:creationId xmlns:a16="http://schemas.microsoft.com/office/drawing/2014/main" id="{3A0CAF57-2240-431C-AE2B-75B146B4975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0556" flipH="1">
            <a:off x="7181578" y="3449639"/>
            <a:ext cx="2738973" cy="270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79;p42">
            <a:extLst>
              <a:ext uri="{FF2B5EF4-FFF2-40B4-BE49-F238E27FC236}">
                <a16:creationId xmlns:a16="http://schemas.microsoft.com/office/drawing/2014/main" id="{EEC782CB-BE50-4CD9-A522-50057C343C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404479" flipH="1">
            <a:off x="6897905" y="4110052"/>
            <a:ext cx="1276287" cy="115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20;p28">
            <a:extLst>
              <a:ext uri="{FF2B5EF4-FFF2-40B4-BE49-F238E27FC236}">
                <a16:creationId xmlns:a16="http://schemas.microsoft.com/office/drawing/2014/main" id="{A4E34A84-99DD-43DA-9785-19B8AEE6414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496174">
            <a:off x="-707979" y="1856927"/>
            <a:ext cx="2322049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1;p28">
            <a:extLst>
              <a:ext uri="{FF2B5EF4-FFF2-40B4-BE49-F238E27FC236}">
                <a16:creationId xmlns:a16="http://schemas.microsoft.com/office/drawing/2014/main" id="{FCFFDCB0-2539-4136-906B-E5141109585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496174">
            <a:off x="-201206" y="2594949"/>
            <a:ext cx="2322049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11;p40">
            <a:extLst>
              <a:ext uri="{FF2B5EF4-FFF2-40B4-BE49-F238E27FC236}">
                <a16:creationId xmlns:a16="http://schemas.microsoft.com/office/drawing/2014/main" id="{B6D454FC-C0D9-4993-80C1-05403168ABE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07192">
            <a:off x="2713381" y="3729600"/>
            <a:ext cx="1711161" cy="16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12;p40">
            <a:extLst>
              <a:ext uri="{FF2B5EF4-FFF2-40B4-BE49-F238E27FC236}">
                <a16:creationId xmlns:a16="http://schemas.microsoft.com/office/drawing/2014/main" id="{28063332-D4CF-468F-913A-9FE280E5A6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613130">
            <a:off x="1458133" y="3422220"/>
            <a:ext cx="1651423" cy="18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13;p40">
            <a:extLst>
              <a:ext uri="{FF2B5EF4-FFF2-40B4-BE49-F238E27FC236}">
                <a16:creationId xmlns:a16="http://schemas.microsoft.com/office/drawing/2014/main" id="{F4E60765-AE5B-4B30-A010-76801D8DA0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624885">
            <a:off x="-97472" y="2916395"/>
            <a:ext cx="2138783" cy="211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91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O</a:t>
            </a:r>
            <a:r>
              <a:rPr lang="en" dirty="0"/>
              <a:t>S NOSSOS PRODUTOS</a:t>
            </a:r>
            <a:endParaRPr dirty="0"/>
          </a:p>
        </p:txBody>
      </p:sp>
      <p:sp>
        <p:nvSpPr>
          <p:cNvPr id="227" name="Google Shape;227;p29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LEGUMES</a:t>
            </a:r>
            <a:endParaRPr sz="1600" dirty="0"/>
          </a:p>
        </p:txBody>
      </p:sp>
      <p:sp>
        <p:nvSpPr>
          <p:cNvPr id="228" name="Google Shape;228;p29"/>
          <p:cNvSpPr/>
          <p:nvPr/>
        </p:nvSpPr>
        <p:spPr>
          <a:xfrm>
            <a:off x="1856400" y="1822025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FRUTA</a:t>
            </a:r>
            <a:endParaRPr sz="1600" dirty="0"/>
          </a:p>
        </p:txBody>
      </p:sp>
      <p:sp>
        <p:nvSpPr>
          <p:cNvPr id="232" name="Google Shape;232;p29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CAIXAS</a:t>
            </a:r>
            <a:endParaRPr sz="1600" dirty="0"/>
          </a:p>
        </p:txBody>
      </p:sp>
      <p:sp>
        <p:nvSpPr>
          <p:cNvPr id="233" name="Google Shape;233;p29"/>
          <p:cNvSpPr/>
          <p:nvPr/>
        </p:nvSpPr>
        <p:spPr>
          <a:xfrm>
            <a:off x="6422625" y="1822025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9"/>
          <p:cNvSpPr/>
          <p:nvPr/>
        </p:nvSpPr>
        <p:spPr>
          <a:xfrm>
            <a:off x="4091175" y="1822025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0950" y="1838326"/>
            <a:ext cx="741743" cy="9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1469" y="1854625"/>
            <a:ext cx="938351" cy="90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9"/>
          <p:cNvCxnSpPr/>
          <p:nvPr/>
        </p:nvCxnSpPr>
        <p:spPr>
          <a:xfrm>
            <a:off x="4207903" y="734754"/>
            <a:ext cx="649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Google Shape;258;p30">
            <a:extLst>
              <a:ext uri="{FF2B5EF4-FFF2-40B4-BE49-F238E27FC236}">
                <a16:creationId xmlns:a16="http://schemas.microsoft.com/office/drawing/2014/main" id="{C930407B-40EE-433A-A2E4-619053FB86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9487" y="1926681"/>
            <a:ext cx="845026" cy="76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CAIXAS</a:t>
            </a:r>
            <a:endParaRPr dirty="0"/>
          </a:p>
        </p:txBody>
      </p:sp>
      <p:sp>
        <p:nvSpPr>
          <p:cNvPr id="217" name="Google Shape;217;p28"/>
          <p:cNvSpPr/>
          <p:nvPr/>
        </p:nvSpPr>
        <p:spPr>
          <a:xfrm>
            <a:off x="5086575" y="1445013"/>
            <a:ext cx="2879400" cy="2879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1"/>
          </p:nvPr>
        </p:nvSpPr>
        <p:spPr>
          <a:xfrm>
            <a:off x="974373" y="2023387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pt-PT" sz="1200" dirty="0"/>
              <a:t>Para além das frutas e legumes, decidimos inovar o nosso negócio e criar quatro tipos de caixas, para facilitar o processo de compra dos nossos clientes.  </a:t>
            </a:r>
          </a:p>
          <a:p>
            <a:pPr marL="0" indent="0" algn="just"/>
            <a:endParaRPr lang="pt-PT" sz="1200" dirty="0"/>
          </a:p>
          <a:p>
            <a:pPr marL="0" indent="0" algn="just"/>
            <a:r>
              <a:rPr lang="pt-PT" sz="1200" dirty="0"/>
              <a:t> - Caixa Semanal </a:t>
            </a:r>
          </a:p>
          <a:p>
            <a:pPr marL="0" indent="0" algn="just"/>
            <a:r>
              <a:rPr lang="pt-PT" sz="1200" dirty="0"/>
              <a:t> - Caixa Mista </a:t>
            </a:r>
          </a:p>
          <a:p>
            <a:pPr marL="0" indent="0" algn="just"/>
            <a:r>
              <a:rPr lang="pt-PT" sz="1200" dirty="0"/>
              <a:t> - Caixa de Legumes </a:t>
            </a:r>
          </a:p>
          <a:p>
            <a:pPr marL="0" indent="0" algn="just"/>
            <a:r>
              <a:rPr lang="pt-PT" sz="1200" dirty="0"/>
              <a:t> - Caixa de Fruta</a:t>
            </a:r>
            <a:endParaRPr sz="1200" dirty="0"/>
          </a:p>
        </p:txBody>
      </p:sp>
      <p:cxnSp>
        <p:nvCxnSpPr>
          <p:cNvPr id="219" name="Google Shape;219;p28"/>
          <p:cNvCxnSpPr>
            <a:cxnSpLocks/>
          </p:cNvCxnSpPr>
          <p:nvPr/>
        </p:nvCxnSpPr>
        <p:spPr>
          <a:xfrm>
            <a:off x="1910576" y="702860"/>
            <a:ext cx="7233424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Google Shape;237;p29">
            <a:extLst>
              <a:ext uri="{FF2B5EF4-FFF2-40B4-BE49-F238E27FC236}">
                <a16:creationId xmlns:a16="http://schemas.microsoft.com/office/drawing/2014/main" id="{99579260-312D-460F-86B4-C1A7172E8CF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766" y="1838326"/>
            <a:ext cx="2176118" cy="248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Site e Redes Sociais</a:t>
            </a:r>
            <a:endParaRPr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947" y="3275076"/>
            <a:ext cx="2762071" cy="278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9677" y="3564767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933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SITE</a:t>
            </a:r>
            <a:endParaRPr dirty="0"/>
          </a:p>
        </p:txBody>
      </p:sp>
      <p:cxnSp>
        <p:nvCxnSpPr>
          <p:cNvPr id="257" name="Google Shape;257;p30"/>
          <p:cNvCxnSpPr>
            <a:cxnSpLocks/>
          </p:cNvCxnSpPr>
          <p:nvPr/>
        </p:nvCxnSpPr>
        <p:spPr>
          <a:xfrm>
            <a:off x="1487055" y="695425"/>
            <a:ext cx="7667995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E96556F5-83A9-47B6-B965-74D0C7D8C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7" r="1010" b="4827"/>
          <a:stretch/>
        </p:blipFill>
        <p:spPr>
          <a:xfrm>
            <a:off x="46182" y="868219"/>
            <a:ext cx="9051636" cy="416654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F1C16F-571D-44D3-90D5-994EA735109A}"/>
              </a:ext>
            </a:extLst>
          </p:cNvPr>
          <p:cNvSpPr txBox="1"/>
          <p:nvPr/>
        </p:nvSpPr>
        <p:spPr>
          <a:xfrm>
            <a:off x="6179127" y="37499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latin typeface="Oxygen Light" panose="020B0604020202020204" charset="0"/>
                <a:hlinkClick r:id="rId4"/>
              </a:rPr>
              <a:t>https://hortaporta2021.wixsite.com/meusite</a:t>
            </a:r>
            <a:endParaRPr lang="pt-PT" sz="1100" dirty="0">
              <a:latin typeface="Oxygen Light" panose="020B0604020202020204" charset="0"/>
            </a:endParaRPr>
          </a:p>
          <a:p>
            <a:endParaRPr lang="pt-PT" sz="1100" dirty="0">
              <a:latin typeface="Oxygen Light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FACEBOOK</a:t>
            </a:r>
            <a:endParaRPr dirty="0"/>
          </a:p>
        </p:txBody>
      </p:sp>
      <p:cxnSp>
        <p:nvCxnSpPr>
          <p:cNvPr id="257" name="Google Shape;257;p30"/>
          <p:cNvCxnSpPr>
            <a:cxnSpLocks/>
          </p:cNvCxnSpPr>
          <p:nvPr/>
        </p:nvCxnSpPr>
        <p:spPr>
          <a:xfrm>
            <a:off x="2419927" y="704661"/>
            <a:ext cx="7667995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F1C16F-571D-44D3-90D5-994EA735109A}"/>
              </a:ext>
            </a:extLst>
          </p:cNvPr>
          <p:cNvSpPr txBox="1"/>
          <p:nvPr/>
        </p:nvSpPr>
        <p:spPr>
          <a:xfrm>
            <a:off x="4904509" y="374990"/>
            <a:ext cx="4932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latin typeface="Oxygen Light" panose="020B0604020202020204" charset="0"/>
                <a:hlinkClick r:id="rId3"/>
              </a:rPr>
              <a:t>https://www.facebook.com/Horta-%C3%A0-Porta-100281025617635</a:t>
            </a:r>
            <a:endParaRPr lang="pt-PT" sz="1100" dirty="0">
              <a:latin typeface="Oxygen Light" panose="020B0604020202020204" charset="0"/>
            </a:endParaRPr>
          </a:p>
          <a:p>
            <a:endParaRPr lang="pt-PT" sz="1100" dirty="0">
              <a:latin typeface="Oxygen Light" panose="020B060402020202020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88A2EB-E51A-4C25-B0CB-0FB98EF98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8" t="15668" r="6728" b="20629"/>
          <a:stretch/>
        </p:blipFill>
        <p:spPr>
          <a:xfrm>
            <a:off x="615225" y="1177088"/>
            <a:ext cx="7913550" cy="32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79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25"/>
          <p:cNvCxnSpPr>
            <a:cxnSpLocks/>
          </p:cNvCxnSpPr>
          <p:nvPr/>
        </p:nvCxnSpPr>
        <p:spPr>
          <a:xfrm>
            <a:off x="1451188" y="725162"/>
            <a:ext cx="6741662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25"/>
          <p:cNvSpPr/>
          <p:nvPr/>
        </p:nvSpPr>
        <p:spPr>
          <a:xfrm>
            <a:off x="6753775" y="2437625"/>
            <a:ext cx="2606100" cy="26061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525" y="309450"/>
            <a:ext cx="2983200" cy="45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1137982" y="1852461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ctrTitle" idx="3"/>
          </p:nvPr>
        </p:nvSpPr>
        <p:spPr>
          <a:xfrm>
            <a:off x="580132" y="2315586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Sobre Nós</a:t>
            </a:r>
            <a:endParaRPr dirty="0"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4"/>
          </p:nvPr>
        </p:nvSpPr>
        <p:spPr>
          <a:xfrm>
            <a:off x="2192632" y="2992652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1" name="Google Shape;171;p25"/>
          <p:cNvSpPr txBox="1">
            <a:spLocks noGrp="1"/>
          </p:cNvSpPr>
          <p:nvPr>
            <p:ph type="ctrTitle" idx="5"/>
          </p:nvPr>
        </p:nvSpPr>
        <p:spPr>
          <a:xfrm>
            <a:off x="1634782" y="3455777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Os Nossos Produtos</a:t>
            </a:r>
            <a:endParaRPr dirty="0"/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 idx="7"/>
          </p:nvPr>
        </p:nvSpPr>
        <p:spPr>
          <a:xfrm>
            <a:off x="3293782" y="1852461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ctrTitle" idx="8"/>
          </p:nvPr>
        </p:nvSpPr>
        <p:spPr>
          <a:xfrm>
            <a:off x="2735932" y="2315586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3"/>
          </p:nvPr>
        </p:nvSpPr>
        <p:spPr>
          <a:xfrm>
            <a:off x="4348432" y="2992652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ctrTitle" idx="14"/>
          </p:nvPr>
        </p:nvSpPr>
        <p:spPr>
          <a:xfrm>
            <a:off x="3790582" y="3455777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Site e Redes Sociais</a:t>
            </a:r>
            <a:endParaRPr dirty="0"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 idx="16"/>
          </p:nvPr>
        </p:nvSpPr>
        <p:spPr>
          <a:xfrm>
            <a:off x="5458178" y="1852461"/>
            <a:ext cx="99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ctrTitle" idx="17"/>
          </p:nvPr>
        </p:nvSpPr>
        <p:spPr>
          <a:xfrm>
            <a:off x="4900328" y="2315586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Os Nossos Princípios</a:t>
            </a:r>
            <a:endParaRPr dirty="0"/>
          </a:p>
        </p:txBody>
      </p:sp>
      <p:pic>
        <p:nvPicPr>
          <p:cNvPr id="36" name="Google Shape;843;p37">
            <a:extLst>
              <a:ext uri="{FF2B5EF4-FFF2-40B4-BE49-F238E27FC236}">
                <a16:creationId xmlns:a16="http://schemas.microsoft.com/office/drawing/2014/main" id="{3D8FDD4E-8276-4610-B480-904E8D8760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22379">
            <a:off x="-290132" y="-383247"/>
            <a:ext cx="2063309" cy="202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845;p37">
            <a:extLst>
              <a:ext uri="{FF2B5EF4-FFF2-40B4-BE49-F238E27FC236}">
                <a16:creationId xmlns:a16="http://schemas.microsoft.com/office/drawing/2014/main" id="{96C886D8-5667-408B-824B-76FBF73F7B2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56189">
            <a:off x="758576" y="435829"/>
            <a:ext cx="1131288" cy="107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846;p37">
            <a:extLst>
              <a:ext uri="{FF2B5EF4-FFF2-40B4-BE49-F238E27FC236}">
                <a16:creationId xmlns:a16="http://schemas.microsoft.com/office/drawing/2014/main" id="{521FAA31-B6DE-4913-981A-5B5F005B883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355" y="805793"/>
            <a:ext cx="1460543" cy="154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INSTAGRAM</a:t>
            </a:r>
            <a:endParaRPr dirty="0"/>
          </a:p>
        </p:txBody>
      </p:sp>
      <p:cxnSp>
        <p:nvCxnSpPr>
          <p:cNvPr id="257" name="Google Shape;257;p30"/>
          <p:cNvCxnSpPr>
            <a:cxnSpLocks/>
          </p:cNvCxnSpPr>
          <p:nvPr/>
        </p:nvCxnSpPr>
        <p:spPr>
          <a:xfrm>
            <a:off x="2557565" y="686189"/>
            <a:ext cx="7667995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F1C16F-571D-44D3-90D5-994EA735109A}"/>
              </a:ext>
            </a:extLst>
          </p:cNvPr>
          <p:cNvSpPr txBox="1"/>
          <p:nvPr/>
        </p:nvSpPr>
        <p:spPr>
          <a:xfrm>
            <a:off x="6179127" y="37499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latin typeface="Oxygen Light" panose="020B0604020202020204" charset="0"/>
                <a:hlinkClick r:id="rId3"/>
              </a:rPr>
              <a:t>https://www.instagram.com/horta.porta/</a:t>
            </a:r>
            <a:endParaRPr lang="pt-PT" sz="1100" dirty="0">
              <a:latin typeface="Oxygen Light" panose="020B0604020202020204" charset="0"/>
            </a:endParaRPr>
          </a:p>
          <a:p>
            <a:endParaRPr lang="pt-PT" sz="1100" dirty="0">
              <a:latin typeface="Oxygen Light" panose="020B060402020202020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350589-DDB3-4E38-A93C-9FCFF2118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0" t="15668" r="6728" b="6483"/>
          <a:stretch/>
        </p:blipFill>
        <p:spPr>
          <a:xfrm>
            <a:off x="624461" y="939750"/>
            <a:ext cx="7983830" cy="40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7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ctrTitle"/>
          </p:nvPr>
        </p:nvSpPr>
        <p:spPr>
          <a:xfrm>
            <a:off x="1372052" y="2316283"/>
            <a:ext cx="6399900" cy="9380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solidFill>
                  <a:srgbClr val="A1C448"/>
                </a:solidFill>
              </a:rPr>
              <a:t>do campo para a mesa</a:t>
            </a:r>
            <a:endParaRPr sz="4400" dirty="0"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3714143" y="3585675"/>
            <a:ext cx="208291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</a:t>
            </a:r>
            <a:endParaRPr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29873" y="1948359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BDDB28A-79D0-469B-AAC2-3002EF35B7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90" y="1107671"/>
            <a:ext cx="1511620" cy="11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1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321" y="1543827"/>
            <a:ext cx="1266050" cy="12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SOBRE NÓS</a:t>
            </a:r>
            <a:endParaRPr dirty="0"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615225" y="1402423"/>
            <a:ext cx="7042030" cy="23386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Venda e Distribuição de Produtos 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B</a:t>
            </a: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iológicos;</a:t>
            </a:r>
            <a:endParaRPr lang="pt-PT" sz="1200" b="1" dirty="0">
              <a:solidFill>
                <a:schemeClr val="tx1"/>
              </a:solidFill>
              <a:latin typeface="Raleway" panose="020B0503030101060003" pitchFamily="34" charset="0"/>
              <a:ea typeface="Times New Roman" panose="02020603050405020304" pitchFamily="18" charset="0"/>
            </a:endParaRP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 - Sustentabilidade; </a:t>
            </a: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Saúde e Bem-estar da Sociedade;</a:t>
            </a:r>
            <a:r>
              <a:rPr lang="pt-PT" sz="1200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 </a:t>
            </a: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Trabalho e Esforço dos Nossos 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A</a:t>
            </a: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gricultores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;</a:t>
            </a:r>
            <a:r>
              <a:rPr lang="pt-PT" sz="1200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 </a:t>
            </a: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Aproveitar e Reaproveitar 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P</a:t>
            </a: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rodutos;</a:t>
            </a:r>
            <a:endParaRPr lang="pt-PT" sz="1200" b="1" dirty="0">
              <a:solidFill>
                <a:schemeClr val="tx1"/>
              </a:solidFill>
              <a:latin typeface="Raleway" panose="020B0503030101060003" pitchFamily="34" charset="0"/>
              <a:ea typeface="Times New Roman" panose="02020603050405020304" pitchFamily="18" charset="0"/>
            </a:endParaRP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Produtos que Não são tão Bonitos e Apetitosos como os outros;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 </a:t>
            </a: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A 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S</a:t>
            </a: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aúde está sempre em Primeiro </a:t>
            </a:r>
            <a:r>
              <a:rPr lang="pt-PT" sz="1200" b="1" dirty="0">
                <a:solidFill>
                  <a:schemeClr val="tx1"/>
                </a:solidFill>
                <a:latin typeface="Raleway" panose="020B0503030101060003" pitchFamily="34" charset="0"/>
                <a:ea typeface="Times New Roman" panose="02020603050405020304" pitchFamily="18" charset="0"/>
              </a:rPr>
              <a:t>L</a:t>
            </a: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ugar;</a:t>
            </a:r>
            <a:endParaRPr lang="pt-PT" sz="1200" dirty="0">
              <a:solidFill>
                <a:schemeClr val="tx1"/>
              </a:solidFill>
              <a:effectLst/>
              <a:latin typeface="Raleway" panose="020B0503030101060003" pitchFamily="34" charset="0"/>
              <a:ea typeface="Times New Roman" panose="02020603050405020304" pitchFamily="18" charset="0"/>
            </a:endParaRPr>
          </a:p>
          <a:p>
            <a:pPr marL="165100" indent="0" algn="just" fontAlgn="base">
              <a:lnSpc>
                <a:spcPct val="150000"/>
              </a:lnSpc>
              <a:spcAft>
                <a:spcPts val="600"/>
              </a:spcAft>
              <a:buNone/>
            </a:pPr>
            <a:r>
              <a:rPr lang="pt-PT" sz="1200" b="1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- Frutas </a:t>
            </a:r>
            <a:r>
              <a:rPr lang="pt-PT" sz="1200" b="1" dirty="0">
                <a:solidFill>
                  <a:schemeClr val="tx1"/>
                </a:solidFill>
                <a:effectLst/>
                <a:latin typeface="Raleway" panose="020B0503030101060003" pitchFamily="34" charset="0"/>
                <a:ea typeface="Times New Roman" panose="02020603050405020304" pitchFamily="18" charset="0"/>
              </a:rPr>
              <a:t>e legumes dos melhores produtores nacionais</a:t>
            </a:r>
            <a:endParaRPr lang="pt-PT" sz="1100" dirty="0">
              <a:solidFill>
                <a:schemeClr val="tx1"/>
              </a:solidFill>
              <a:effectLst/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52442">
            <a:off x="7528397" y="3454806"/>
            <a:ext cx="1810905" cy="183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519">
            <a:off x="7933825" y="2497825"/>
            <a:ext cx="1399801" cy="1374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4"/>
          <p:cNvCxnSpPr>
            <a:cxnSpLocks/>
          </p:cNvCxnSpPr>
          <p:nvPr/>
        </p:nvCxnSpPr>
        <p:spPr>
          <a:xfrm>
            <a:off x="2481437" y="746774"/>
            <a:ext cx="6788943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1842096" y="2601451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69046" y="1835301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1" name="Google Shape;976;p42">
            <a:extLst>
              <a:ext uri="{FF2B5EF4-FFF2-40B4-BE49-F238E27FC236}">
                <a16:creationId xmlns:a16="http://schemas.microsoft.com/office/drawing/2014/main" id="{04D97F0C-2207-45E8-8AF8-157649BCD5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04479" flipH="1">
            <a:off x="7499563" y="1710915"/>
            <a:ext cx="2188661" cy="345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8;p42">
            <a:extLst>
              <a:ext uri="{FF2B5EF4-FFF2-40B4-BE49-F238E27FC236}">
                <a16:creationId xmlns:a16="http://schemas.microsoft.com/office/drawing/2014/main" id="{3A0CAF57-2240-431C-AE2B-75B146B4975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0556" flipH="1">
            <a:off x="7181578" y="3449639"/>
            <a:ext cx="2738973" cy="270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79;p42">
            <a:extLst>
              <a:ext uri="{FF2B5EF4-FFF2-40B4-BE49-F238E27FC236}">
                <a16:creationId xmlns:a16="http://schemas.microsoft.com/office/drawing/2014/main" id="{EEC782CB-BE50-4CD9-A522-50057C343C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404479" flipH="1">
            <a:off x="6897905" y="4110052"/>
            <a:ext cx="1276287" cy="115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20;p28">
            <a:extLst>
              <a:ext uri="{FF2B5EF4-FFF2-40B4-BE49-F238E27FC236}">
                <a16:creationId xmlns:a16="http://schemas.microsoft.com/office/drawing/2014/main" id="{A4E34A84-99DD-43DA-9785-19B8AEE6414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496174">
            <a:off x="-707979" y="1856927"/>
            <a:ext cx="2322049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1;p28">
            <a:extLst>
              <a:ext uri="{FF2B5EF4-FFF2-40B4-BE49-F238E27FC236}">
                <a16:creationId xmlns:a16="http://schemas.microsoft.com/office/drawing/2014/main" id="{FCFFDCB0-2539-4136-906B-E5141109585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496174">
            <a:off x="-201206" y="2594949"/>
            <a:ext cx="2322049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11;p40">
            <a:extLst>
              <a:ext uri="{FF2B5EF4-FFF2-40B4-BE49-F238E27FC236}">
                <a16:creationId xmlns:a16="http://schemas.microsoft.com/office/drawing/2014/main" id="{B6D454FC-C0D9-4993-80C1-05403168ABE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07192">
            <a:off x="2713381" y="3729600"/>
            <a:ext cx="1711161" cy="16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12;p40">
            <a:extLst>
              <a:ext uri="{FF2B5EF4-FFF2-40B4-BE49-F238E27FC236}">
                <a16:creationId xmlns:a16="http://schemas.microsoft.com/office/drawing/2014/main" id="{28063332-D4CF-468F-913A-9FE280E5A6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613130">
            <a:off x="1458133" y="3422220"/>
            <a:ext cx="1651423" cy="18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13;p40">
            <a:extLst>
              <a:ext uri="{FF2B5EF4-FFF2-40B4-BE49-F238E27FC236}">
                <a16:creationId xmlns:a16="http://schemas.microsoft.com/office/drawing/2014/main" id="{F4E60765-AE5B-4B30-A010-76801D8DA0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624885">
            <a:off x="-97472" y="2916395"/>
            <a:ext cx="2138783" cy="211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917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4"/>
          <p:cNvSpPr/>
          <p:nvPr/>
        </p:nvSpPr>
        <p:spPr>
          <a:xfrm>
            <a:off x="1268175" y="1299925"/>
            <a:ext cx="7393500" cy="34134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416698" y="3145899"/>
            <a:ext cx="1751100" cy="17511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sp>
        <p:nvSpPr>
          <p:cNvPr id="704" name="Google Shape;704;p34"/>
          <p:cNvSpPr txBox="1">
            <a:spLocks noGrp="1"/>
          </p:cNvSpPr>
          <p:nvPr>
            <p:ph type="body" idx="1"/>
          </p:nvPr>
        </p:nvSpPr>
        <p:spPr>
          <a:xfrm>
            <a:off x="2588449" y="1821366"/>
            <a:ext cx="5768969" cy="2618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1º Passo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Definição da Marca a Trabalhar 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</a:endParaRP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Surgiram 4 ideias: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sz="1200" dirty="0"/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Loja de Frutas e Legumes Biológicos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Loja de Roupa Sustentável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Loja Relacionada com Móveis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Editora de Livros</a:t>
            </a:r>
          </a:p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pt-PT" dirty="0"/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Google Shape;707;p34"/>
          <p:cNvSpPr txBox="1">
            <a:spLocks noGrp="1"/>
          </p:cNvSpPr>
          <p:nvPr>
            <p:ph type="ctrTitle" idx="3"/>
          </p:nvPr>
        </p:nvSpPr>
        <p:spPr>
          <a:xfrm>
            <a:off x="1299052" y="1345498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pic>
        <p:nvPicPr>
          <p:cNvPr id="709" name="Google Shape;7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9512">
            <a:off x="675483" y="1894638"/>
            <a:ext cx="1233514" cy="25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6695">
            <a:off x="739836" y="3733309"/>
            <a:ext cx="1492526" cy="86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85">
            <a:off x="1161200" y="4149260"/>
            <a:ext cx="778525" cy="643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778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4"/>
          <p:cNvSpPr/>
          <p:nvPr/>
        </p:nvSpPr>
        <p:spPr>
          <a:xfrm>
            <a:off x="1268175" y="1299925"/>
            <a:ext cx="7393500" cy="34134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416698" y="3145899"/>
            <a:ext cx="1751100" cy="17511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sp>
        <p:nvSpPr>
          <p:cNvPr id="704" name="Google Shape;704;p34"/>
          <p:cNvSpPr txBox="1">
            <a:spLocks noGrp="1"/>
          </p:cNvSpPr>
          <p:nvPr>
            <p:ph type="body" idx="1"/>
          </p:nvPr>
        </p:nvSpPr>
        <p:spPr>
          <a:xfrm>
            <a:off x="2588449" y="1821366"/>
            <a:ext cx="5768969" cy="2618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2º Passo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Escolha do Nome da Nossa Marca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</a:endParaRP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Surgiram vários, tais como: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sz="1200" dirty="0"/>
          </a:p>
          <a:p>
            <a:pPr marL="165100" indent="0" algn="just" fontAlgn="base">
              <a:buNone/>
            </a:pPr>
            <a:r>
              <a:rPr lang="pt-P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Horta à Porta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</a:t>
            </a:r>
            <a:r>
              <a:rPr lang="pt-PT" sz="1200" dirty="0" err="1"/>
              <a:t>HortaConforta</a:t>
            </a:r>
            <a:endParaRPr lang="pt-PT" sz="1200" dirty="0"/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</a:t>
            </a:r>
            <a:r>
              <a:rPr lang="pt-PT" sz="1200" dirty="0" err="1"/>
              <a:t>Still</a:t>
            </a:r>
            <a:r>
              <a:rPr lang="pt-PT" sz="1200" dirty="0"/>
              <a:t> </a:t>
            </a:r>
            <a:r>
              <a:rPr lang="pt-PT" sz="1200" dirty="0" err="1"/>
              <a:t>Good</a:t>
            </a:r>
            <a:endParaRPr lang="pt-PT" sz="1200" dirty="0"/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/>
              <a:t>- Bio V</a:t>
            </a:r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Google Shape;707;p34"/>
          <p:cNvSpPr txBox="1">
            <a:spLocks noGrp="1"/>
          </p:cNvSpPr>
          <p:nvPr>
            <p:ph type="ctrTitle" idx="3"/>
          </p:nvPr>
        </p:nvSpPr>
        <p:spPr>
          <a:xfrm>
            <a:off x="1299052" y="1345498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pic>
        <p:nvPicPr>
          <p:cNvPr id="709" name="Google Shape;7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9512">
            <a:off x="675483" y="1894638"/>
            <a:ext cx="1233514" cy="25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6695">
            <a:off x="739836" y="3733309"/>
            <a:ext cx="1492526" cy="86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85">
            <a:off x="1161200" y="4149260"/>
            <a:ext cx="778525" cy="643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sp>
        <p:nvSpPr>
          <p:cNvPr id="704" name="Google Shape;704;p34"/>
          <p:cNvSpPr txBox="1">
            <a:spLocks noGrp="1"/>
          </p:cNvSpPr>
          <p:nvPr>
            <p:ph type="body" idx="1"/>
          </p:nvPr>
        </p:nvSpPr>
        <p:spPr>
          <a:xfrm>
            <a:off x="1047008" y="1622820"/>
            <a:ext cx="5768969" cy="2618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3º Passo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Seleção do Tipo de Letra/ Fonte a Utilizar na Nossa Marca</a:t>
            </a: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</a:endParaRPr>
          </a:p>
          <a:p>
            <a:pPr marL="165100" indent="0" algn="just" fontAlgn="base">
              <a:lnSpc>
                <a:spcPct val="150000"/>
              </a:lnSpc>
              <a:buNone/>
            </a:pPr>
            <a:endParaRPr lang="pt-PT" sz="1200" dirty="0"/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Google Shape;707;p34"/>
          <p:cNvSpPr txBox="1">
            <a:spLocks noGrp="1"/>
          </p:cNvSpPr>
          <p:nvPr>
            <p:ph type="ctrTitle" idx="3"/>
          </p:nvPr>
        </p:nvSpPr>
        <p:spPr>
          <a:xfrm>
            <a:off x="615225" y="1172560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3C4871-8B0E-4205-9F0F-9A028B332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7" b="11544"/>
          <a:stretch/>
        </p:blipFill>
        <p:spPr>
          <a:xfrm>
            <a:off x="5489170" y="2725638"/>
            <a:ext cx="2922158" cy="231120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A626145-0607-4E85-AAE9-896C596E6AF9}"/>
              </a:ext>
            </a:extLst>
          </p:cNvPr>
          <p:cNvSpPr txBox="1"/>
          <p:nvPr/>
        </p:nvSpPr>
        <p:spPr>
          <a:xfrm>
            <a:off x="5489170" y="2417860"/>
            <a:ext cx="2922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Oxygen Light" panose="020B0604020202020204" charset="0"/>
              </a:rPr>
              <a:t>SITE: </a:t>
            </a:r>
            <a:r>
              <a:rPr lang="pt-PT" sz="1100" dirty="0" err="1">
                <a:latin typeface="Oxygen Light" panose="020B0604020202020204" charset="0"/>
              </a:rPr>
              <a:t>Made</a:t>
            </a:r>
            <a:r>
              <a:rPr lang="pt-PT" sz="1100" dirty="0">
                <a:latin typeface="Oxygen Light" panose="020B0604020202020204" charset="0"/>
              </a:rPr>
              <a:t> </a:t>
            </a:r>
            <a:r>
              <a:rPr lang="pt-PT" sz="1100" dirty="0" err="1">
                <a:latin typeface="Oxygen Light" panose="020B0604020202020204" charset="0"/>
              </a:rPr>
              <a:t>Tommy</a:t>
            </a:r>
            <a:r>
              <a:rPr lang="pt-PT" sz="1100" dirty="0">
                <a:latin typeface="Oxygen Light" panose="020B0604020202020204" charset="0"/>
              </a:rPr>
              <a:t> </a:t>
            </a:r>
            <a:r>
              <a:rPr lang="pt-PT" sz="1100" dirty="0" err="1">
                <a:latin typeface="Oxygen Light" panose="020B0604020202020204" charset="0"/>
              </a:rPr>
              <a:t>Medium</a:t>
            </a:r>
            <a:endParaRPr lang="pt-PT" sz="1100" dirty="0">
              <a:latin typeface="Oxygen Light" panose="020B060402020202020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DC38B27-3977-4497-BDBA-9C6657F5957C}"/>
              </a:ext>
            </a:extLst>
          </p:cNvPr>
          <p:cNvSpPr txBox="1"/>
          <p:nvPr/>
        </p:nvSpPr>
        <p:spPr>
          <a:xfrm>
            <a:off x="522818" y="2464028"/>
            <a:ext cx="4187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Oxygen Light" panose="020B0604020202020204" charset="0"/>
              </a:rPr>
              <a:t>LOGÓTIPO: </a:t>
            </a:r>
            <a:r>
              <a:rPr lang="pt-PT" sz="1100" dirty="0" err="1">
                <a:latin typeface="Oxygen Light" panose="020B0604020202020204" charset="0"/>
              </a:rPr>
              <a:t>Veshion</a:t>
            </a:r>
            <a:endParaRPr lang="pt-PT" sz="1100" dirty="0">
              <a:latin typeface="Oxygen Light" panose="020B060402020202020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A799B8-8A27-4105-9196-18F2C167A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6" t="21668" r="3820" b="1954"/>
          <a:stretch/>
        </p:blipFill>
        <p:spPr>
          <a:xfrm>
            <a:off x="522818" y="3009668"/>
            <a:ext cx="4187234" cy="17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8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707;p34">
            <a:extLst>
              <a:ext uri="{FF2B5EF4-FFF2-40B4-BE49-F238E27FC236}">
                <a16:creationId xmlns:a16="http://schemas.microsoft.com/office/drawing/2014/main" id="{A41B30A9-10E8-4920-96A5-966D955F11F2}"/>
              </a:ext>
            </a:extLst>
          </p:cNvPr>
          <p:cNvSpPr txBox="1">
            <a:spLocks noGrp="1"/>
          </p:cNvSpPr>
          <p:nvPr>
            <p:ph type="ctrTitle" idx="3"/>
          </p:nvPr>
        </p:nvSpPr>
        <p:spPr>
          <a:xfrm>
            <a:off x="615225" y="1172560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sp>
        <p:nvSpPr>
          <p:cNvPr id="19" name="Google Shape;704;p34">
            <a:extLst>
              <a:ext uri="{FF2B5EF4-FFF2-40B4-BE49-F238E27FC236}">
                <a16:creationId xmlns:a16="http://schemas.microsoft.com/office/drawing/2014/main" id="{9690953F-7EA7-4742-B6C4-D8F86486EBC3}"/>
              </a:ext>
            </a:extLst>
          </p:cNvPr>
          <p:cNvSpPr txBox="1">
            <a:spLocks/>
          </p:cNvSpPr>
          <p:nvPr/>
        </p:nvSpPr>
        <p:spPr>
          <a:xfrm>
            <a:off x="1010016" y="1582362"/>
            <a:ext cx="5768969" cy="261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29210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marL="165100" indent="0" algn="just" fontAlgn="base">
              <a:buFont typeface="Oxygen Light"/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4º Passo</a:t>
            </a:r>
          </a:p>
          <a:p>
            <a:pPr marL="165100" indent="0" algn="just" fontAlgn="base">
              <a:buFont typeface="Oxygen Light"/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Criação do Logótipo</a:t>
            </a:r>
          </a:p>
          <a:p>
            <a:pPr marL="165100" indent="0" algn="just" fontAlgn="base">
              <a:buFont typeface="Oxygen Light"/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</a:endParaRPr>
          </a:p>
          <a:p>
            <a:pPr marL="165100" indent="0" algn="just" fontAlgn="base">
              <a:buFont typeface="Oxygen Light"/>
              <a:buNone/>
            </a:pPr>
            <a:endParaRPr lang="pt-PT" sz="12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D43CECD-70BA-4DD8-A94B-6858AC7FC6FB}"/>
              </a:ext>
            </a:extLst>
          </p:cNvPr>
          <p:cNvSpPr txBox="1"/>
          <p:nvPr/>
        </p:nvSpPr>
        <p:spPr>
          <a:xfrm rot="16200000">
            <a:off x="3266150" y="3248151"/>
            <a:ext cx="87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Oxygen Light" panose="020B0604020202020204" charset="0"/>
              </a:rPr>
              <a:t>2ª FASE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44BD555-2E3A-4B77-A9F1-A57B308D8C1B}"/>
              </a:ext>
            </a:extLst>
          </p:cNvPr>
          <p:cNvSpPr txBox="1"/>
          <p:nvPr/>
        </p:nvSpPr>
        <p:spPr>
          <a:xfrm rot="16200000">
            <a:off x="6303638" y="3150993"/>
            <a:ext cx="87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Oxygen Light" panose="020B0604020202020204" charset="0"/>
              </a:rPr>
              <a:t>3ª FASE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ABFA1CCD-4092-4510-B3E1-850A911D8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75" y="2731035"/>
            <a:ext cx="1636079" cy="106985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FABE55B-5BF4-4177-A658-E95ECDE63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250" y="3501748"/>
            <a:ext cx="1847850" cy="86677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B0A9CB6-0EC3-4F9C-8C1B-06F7C5FD9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66" y="2355368"/>
            <a:ext cx="1847850" cy="895350"/>
          </a:xfrm>
          <a:prstGeom prst="rect">
            <a:avLst/>
          </a:prstGeom>
        </p:spPr>
      </p:pic>
      <p:pic>
        <p:nvPicPr>
          <p:cNvPr id="25" name="Imagem 24" descr="Uma imagem com texto&#10;&#10;Descrição gerada automaticamente">
            <a:extLst>
              <a:ext uri="{FF2B5EF4-FFF2-40B4-BE49-F238E27FC236}">
                <a16:creationId xmlns:a16="http://schemas.microsoft.com/office/drawing/2014/main" id="{5EECED94-D8F7-4740-A477-6CF5C71C9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08" y="3501748"/>
            <a:ext cx="2190750" cy="1181100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BD9100D8-8AD7-40A4-BB72-9C1F6172D363}"/>
              </a:ext>
            </a:extLst>
          </p:cNvPr>
          <p:cNvSpPr txBox="1"/>
          <p:nvPr/>
        </p:nvSpPr>
        <p:spPr>
          <a:xfrm rot="16200000">
            <a:off x="140715" y="3239067"/>
            <a:ext cx="76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Oxygen Light" panose="020B0604020202020204" charset="0"/>
              </a:rPr>
              <a:t>1ª FASE</a:t>
            </a:r>
          </a:p>
        </p:txBody>
      </p:sp>
      <p:pic>
        <p:nvPicPr>
          <p:cNvPr id="59" name="Imagem 58" descr="Uma imagem com texto&#10;&#10;Descrição gerada automaticamente">
            <a:extLst>
              <a:ext uri="{FF2B5EF4-FFF2-40B4-BE49-F238E27FC236}">
                <a16:creationId xmlns:a16="http://schemas.microsoft.com/office/drawing/2014/main" id="{D440B751-4947-4E83-872F-54968D96C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08" y="2419791"/>
            <a:ext cx="21907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8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4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IDENTIDADE VISUAL</a:t>
            </a:r>
            <a:endParaRPr dirty="0"/>
          </a:p>
        </p:txBody>
      </p:sp>
      <p:cxnSp>
        <p:nvCxnSpPr>
          <p:cNvPr id="706" name="Google Shape;706;p34"/>
          <p:cNvCxnSpPr>
            <a:cxnSpLocks/>
          </p:cNvCxnSpPr>
          <p:nvPr/>
        </p:nvCxnSpPr>
        <p:spPr>
          <a:xfrm>
            <a:off x="3823134" y="715090"/>
            <a:ext cx="542902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707;p34">
            <a:extLst>
              <a:ext uri="{FF2B5EF4-FFF2-40B4-BE49-F238E27FC236}">
                <a16:creationId xmlns:a16="http://schemas.microsoft.com/office/drawing/2014/main" id="{A41B30A9-10E8-4920-96A5-966D955F11F2}"/>
              </a:ext>
            </a:extLst>
          </p:cNvPr>
          <p:cNvSpPr txBox="1">
            <a:spLocks noGrp="1"/>
          </p:cNvSpPr>
          <p:nvPr>
            <p:ph type="ctrTitle" idx="3"/>
          </p:nvPr>
        </p:nvSpPr>
        <p:spPr>
          <a:xfrm>
            <a:off x="615225" y="1172560"/>
            <a:ext cx="2418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Processo Criativo</a:t>
            </a:r>
            <a:endParaRPr dirty="0"/>
          </a:p>
        </p:txBody>
      </p:sp>
      <p:sp>
        <p:nvSpPr>
          <p:cNvPr id="19" name="Google Shape;704;p34">
            <a:extLst>
              <a:ext uri="{FF2B5EF4-FFF2-40B4-BE49-F238E27FC236}">
                <a16:creationId xmlns:a16="http://schemas.microsoft.com/office/drawing/2014/main" id="{9690953F-7EA7-4742-B6C4-D8F86486EBC3}"/>
              </a:ext>
            </a:extLst>
          </p:cNvPr>
          <p:cNvSpPr txBox="1">
            <a:spLocks/>
          </p:cNvSpPr>
          <p:nvPr/>
        </p:nvSpPr>
        <p:spPr>
          <a:xfrm>
            <a:off x="1010016" y="1619980"/>
            <a:ext cx="5768969" cy="261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292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29210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marL="165100" indent="0" algn="just" fontAlgn="base">
              <a:buFont typeface="Oxygen Light"/>
              <a:buNone/>
            </a:pPr>
            <a:r>
              <a:rPr lang="pt-PT" sz="1200" b="1" dirty="0">
                <a:solidFill>
                  <a:schemeClr val="accent4">
                    <a:lumMod val="50000"/>
                  </a:schemeClr>
                </a:solidFill>
              </a:rPr>
              <a:t>4º Passo</a:t>
            </a:r>
          </a:p>
          <a:p>
            <a:pPr marL="165100" indent="0" algn="just" fontAlgn="base">
              <a:buFont typeface="Oxygen Light"/>
              <a:buNone/>
            </a:pPr>
            <a:r>
              <a:rPr lang="pt-PT" sz="1200" dirty="0">
                <a:solidFill>
                  <a:schemeClr val="accent4">
                    <a:lumMod val="50000"/>
                  </a:schemeClr>
                </a:solidFill>
              </a:rPr>
              <a:t>Criação do Logótipo - Cores</a:t>
            </a:r>
          </a:p>
          <a:p>
            <a:pPr marL="165100" indent="0" algn="just" fontAlgn="base">
              <a:buFont typeface="Oxygen Light"/>
              <a:buNone/>
            </a:pPr>
            <a:endParaRPr lang="pt-PT" dirty="0">
              <a:solidFill>
                <a:schemeClr val="accent4">
                  <a:lumMod val="50000"/>
                </a:schemeClr>
              </a:solidFill>
            </a:endParaRPr>
          </a:p>
          <a:p>
            <a:pPr marL="165100" indent="0" algn="just" fontAlgn="base">
              <a:buFont typeface="Oxygen Light"/>
              <a:buNone/>
            </a:pPr>
            <a:endParaRPr lang="pt-PT" sz="12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73235B5-9ADC-4785-A17C-E73094B5F17F}"/>
              </a:ext>
            </a:extLst>
          </p:cNvPr>
          <p:cNvSpPr txBox="1"/>
          <p:nvPr/>
        </p:nvSpPr>
        <p:spPr>
          <a:xfrm>
            <a:off x="521465" y="2481820"/>
            <a:ext cx="2304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Oxygen Light" panose="020B0604020202020204" charset="0"/>
              </a:rPr>
              <a:t>LOGÓTIPO FINAL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CD645B2-7A3D-42B1-9D76-186B7BEE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25" y="2693030"/>
            <a:ext cx="2304158" cy="150671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853EF227-90B9-49B9-807A-24098D215730}"/>
              </a:ext>
            </a:extLst>
          </p:cNvPr>
          <p:cNvSpPr txBox="1"/>
          <p:nvPr/>
        </p:nvSpPr>
        <p:spPr>
          <a:xfrm>
            <a:off x="5168873" y="1059780"/>
            <a:ext cx="2304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dirty="0">
                <a:latin typeface="Oxygen Light" panose="020B0604020202020204" charset="0"/>
              </a:rPr>
              <a:t>SIGNIFICADO DAS CORES</a:t>
            </a:r>
          </a:p>
        </p:txBody>
      </p:sp>
      <p:pic>
        <p:nvPicPr>
          <p:cNvPr id="1026" name="Picture 2" descr="Booms Color Scheme » Orange » SchemeColor.com">
            <a:extLst>
              <a:ext uri="{FF2B5EF4-FFF2-40B4-BE49-F238E27FC236}">
                <a16:creationId xmlns:a16="http://schemas.microsoft.com/office/drawing/2014/main" id="{7D607943-84B4-4C3B-B445-B5FC14570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r="49558" b="9512"/>
          <a:stretch/>
        </p:blipFill>
        <p:spPr bwMode="auto">
          <a:xfrm>
            <a:off x="5255910" y="1449548"/>
            <a:ext cx="813452" cy="15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ooms Color Scheme » Orange » SchemeColor.com">
            <a:extLst>
              <a:ext uri="{FF2B5EF4-FFF2-40B4-BE49-F238E27FC236}">
                <a16:creationId xmlns:a16="http://schemas.microsoft.com/office/drawing/2014/main" id="{AC5CB4C3-B302-4BC6-97B4-C3B5B173C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r="49558" b="9512"/>
          <a:stretch/>
        </p:blipFill>
        <p:spPr bwMode="auto">
          <a:xfrm>
            <a:off x="5255910" y="3296382"/>
            <a:ext cx="813452" cy="15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06837 hex color">
            <a:extLst>
              <a:ext uri="{FF2B5EF4-FFF2-40B4-BE49-F238E27FC236}">
                <a16:creationId xmlns:a16="http://schemas.microsoft.com/office/drawing/2014/main" id="{EA99232C-E7E1-4E65-AE68-F8C57066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85" y="3415831"/>
            <a:ext cx="723502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348FF9B-93AF-403E-BD4B-088C218C8392}"/>
              </a:ext>
            </a:extLst>
          </p:cNvPr>
          <p:cNvSpPr txBox="1"/>
          <p:nvPr/>
        </p:nvSpPr>
        <p:spPr>
          <a:xfrm>
            <a:off x="5255910" y="2771601"/>
            <a:ext cx="81345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600" dirty="0">
                <a:latin typeface="Oxygen Light" panose="020B0604020202020204" charset="0"/>
              </a:rPr>
              <a:t>#FA0006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4E56071-94CD-4D81-85C7-99897596835A}"/>
              </a:ext>
            </a:extLst>
          </p:cNvPr>
          <p:cNvSpPr txBox="1"/>
          <p:nvPr/>
        </p:nvSpPr>
        <p:spPr>
          <a:xfrm>
            <a:off x="5255910" y="4652406"/>
            <a:ext cx="81345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600" dirty="0">
                <a:latin typeface="Oxygen Light" panose="020B0604020202020204" charset="0"/>
              </a:rPr>
              <a:t>#006837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DBDC40-AD73-4D2F-8BB1-527C40F709D7}"/>
              </a:ext>
            </a:extLst>
          </p:cNvPr>
          <p:cNvSpPr txBox="1"/>
          <p:nvPr/>
        </p:nvSpPr>
        <p:spPr>
          <a:xfrm>
            <a:off x="6478556" y="1778860"/>
            <a:ext cx="106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rgbClr val="FA0006"/>
                </a:solidFill>
                <a:latin typeface="Oxygen Light" panose="020B0604020202020204" charset="0"/>
              </a:rPr>
              <a:t>VERMELHO: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Energia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Ação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Paixão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A5D3864-34DF-4271-9FD0-19DA42AFCA0C}"/>
              </a:ext>
            </a:extLst>
          </p:cNvPr>
          <p:cNvSpPr txBox="1"/>
          <p:nvPr/>
        </p:nvSpPr>
        <p:spPr>
          <a:xfrm>
            <a:off x="6478556" y="3396048"/>
            <a:ext cx="1158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latin typeface="Oxygen Light" panose="020B0604020202020204" charset="0"/>
              </a:rPr>
              <a:t>VERDE: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Natureza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Vida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Bem-Estar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Liberdade</a:t>
            </a:r>
          </a:p>
          <a:p>
            <a:pPr marL="285750" indent="-285750">
              <a:buFontTx/>
              <a:buChar char="-"/>
            </a:pPr>
            <a:r>
              <a:rPr lang="pt-PT" sz="1100" dirty="0">
                <a:latin typeface="Oxygen Light" panose="020B0604020202020204" charset="0"/>
              </a:rPr>
              <a:t>Esperança</a:t>
            </a:r>
          </a:p>
        </p:txBody>
      </p:sp>
    </p:spTree>
    <p:extLst>
      <p:ext uri="{BB962C8B-B14F-4D97-AF65-F5344CB8AC3E}">
        <p14:creationId xmlns:p14="http://schemas.microsoft.com/office/powerpoint/2010/main" val="260837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394</Words>
  <Application>Microsoft Office PowerPoint</Application>
  <PresentationFormat>Apresentação no Ecrã (16:9)</PresentationFormat>
  <Paragraphs>118</Paragraphs>
  <Slides>21</Slides>
  <Notes>21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6" baseType="lpstr">
      <vt:lpstr>Oxygen Light</vt:lpstr>
      <vt:lpstr>Arial</vt:lpstr>
      <vt:lpstr>Raleway</vt:lpstr>
      <vt:lpstr>Abril Fatface</vt:lpstr>
      <vt:lpstr>FOOD DAY</vt:lpstr>
      <vt:lpstr>do campo para a mesa</vt:lpstr>
      <vt:lpstr>01</vt:lpstr>
      <vt:lpstr>SOBRE NÓS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Os Nossos Princípios</vt:lpstr>
      <vt:lpstr>Apresentação do PowerPoint</vt:lpstr>
      <vt:lpstr>Os Nossos Produtos</vt:lpstr>
      <vt:lpstr>OS NOSSOS PRODUTOS</vt:lpstr>
      <vt:lpstr>CAIXAS</vt:lpstr>
      <vt:lpstr>Site e Redes Sociais</vt:lpstr>
      <vt:lpstr>SITE</vt:lpstr>
      <vt:lpstr>FACEBOOK</vt:lpstr>
      <vt:lpstr>INSTAGRAM</vt:lpstr>
      <vt:lpstr>do campo para a mesa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HORTA À PORTA</dc:title>
  <dc:creator>hp</dc:creator>
  <cp:lastModifiedBy>Juliana Soares</cp:lastModifiedBy>
  <cp:revision>22</cp:revision>
  <dcterms:modified xsi:type="dcterms:W3CDTF">2021-07-02T18:17:02Z</dcterms:modified>
</cp:coreProperties>
</file>