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31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9" r:id="rId74"/>
    <p:sldId id="330" r:id="rId75"/>
    <p:sldId id="328" r:id="rId76"/>
  </p:sldIdLst>
  <p:sldSz cx="9144000" cy="5143500" type="screen16x9"/>
  <p:notesSz cx="6858000" cy="9144000"/>
  <p:embeddedFontLst>
    <p:embeddedFont>
      <p:font typeface="Didact Gothic" panose="020B0604020202020204" charset="0"/>
      <p:regular r:id="rId78"/>
    </p:embeddedFont>
    <p:embeddedFont>
      <p:font typeface="Julius Sans One" panose="020B0604020202020204" charset="0"/>
      <p:regular r:id="rId79"/>
    </p:embeddedFont>
    <p:embeddedFont>
      <p:font typeface="Questrial" panose="020B0604020202020204" charset="0"/>
      <p:regular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ilHNbx3F7TcDTrD5cyYat23Ny4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31EC88-B9F7-43DD-94D9-44154B52626C}">
  <a:tblStyle styleId="{AA31EC88-B9F7-43DD-94D9-44154B5262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9AD9FF-D240-489E-870C-B3D2FB8E321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9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b2704d1d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db2704d1d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70ecd674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d70ecd674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70ecd674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d70ecd674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70ecd674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d70ecd674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70ecd674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d70ecd674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70ecd674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d70ecd674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70ecd674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d70ecd674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764b6ab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d764b6ab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764b6abf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d764b6abf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8eaa79bdc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d8eaa79bdc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8eaa79bdc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d8eaa79bdc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764b6abf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d764b6abf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764b6abf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d764b6abf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62d9c063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d62d9c063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62d9c06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d62d9c06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d62d9c063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d62d9c063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764b6ab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d764b6ab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764b6abf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d764b6abf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b2704d1d3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db2704d1d3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d764b6abf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d764b6abf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764b6abf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d764b6abf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b3b83fbc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7b3b83fbc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b3b83fbc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7b3b83fbc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358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764b6abf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d764b6abf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d6411949e5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d6411949e5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764b6ab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d764b6abf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764b6abf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gd764b6abf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d6411949e5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gd6411949e5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764b6abf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gd764b6abf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b3b63e9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7b3b63e9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7b3b63e95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7b3b63e95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70ecd674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d70ecd674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b3b63e95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g7b3b63e95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b3b63e95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g7b3b63e95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b3b63e95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g7b3b63e95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764b6abf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d764b6abf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764b6abf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d764b6abf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764b6abf9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d764b6abf9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d764b6abf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d764b6abf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764b6abf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d764b6abf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d764b6abf9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d764b6abf9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d764b6abf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gd764b6abf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70ecd674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d70ecd674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d764b6abf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d764b6abf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d764b6abf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d764b6abf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d764b6abf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d764b6abf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da6f90ec8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da6f90ec8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da6f90ec8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gda6f90ec8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da6f90ec8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gda6f90ec8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d764b6abf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d764b6abf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d764b6abf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9" name="Google Shape;779;gd764b6abf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d99662ecb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gd99662ecb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d764b6abf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gd764b6abf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764b6abf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gd764b6abf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d99662ecb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gd99662ecb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d99662ecb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gd99662ecb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d99662ecb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d99662ecb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d764b6abf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" name="Google Shape;841;gd764b6abf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d764b6abf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gd764b6abf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de230e58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gde230e58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764b6abf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gd764b6abf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d764b6abf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gd764b6abf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d764b6abf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gd764b6abf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d764b6abf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gd764b6abf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d764b6abf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gd764b6abf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d764b6abf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d764b6abf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d764b6abf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d764b6abf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860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d764b6abf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d764b6abf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39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d99662ecbf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6" name="Google Shape;926;gd99662ecbf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b018c42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7b018c42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b2704d1d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db2704d1d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1"/>
          <p:cNvSpPr/>
          <p:nvPr/>
        </p:nvSpPr>
        <p:spPr>
          <a:xfrm>
            <a:off x="-3519950" y="700200"/>
            <a:ext cx="7035600" cy="32772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1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1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1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7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subTitle" idx="1"/>
          </p:nvPr>
        </p:nvSpPr>
        <p:spPr>
          <a:xfrm>
            <a:off x="4433500" y="4154375"/>
            <a:ext cx="38292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bg>
      <p:bgPr>
        <a:solidFill>
          <a:schemeClr val="accent5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0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0"/>
          <p:cNvSpPr/>
          <p:nvPr/>
        </p:nvSpPr>
        <p:spPr>
          <a:xfrm rot="10800000" flipH="1">
            <a:off x="37875" y="150"/>
            <a:ext cx="9106200" cy="44697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0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name="adj" fmla="val 4942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0"/>
          <p:cNvSpPr txBox="1">
            <a:spLocks noGrp="1"/>
          </p:cNvSpPr>
          <p:nvPr>
            <p:ph type="ctrTitle"/>
          </p:nvPr>
        </p:nvSpPr>
        <p:spPr>
          <a:xfrm>
            <a:off x="1690800" y="955000"/>
            <a:ext cx="5762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subTitle" idx="1"/>
          </p:nvPr>
        </p:nvSpPr>
        <p:spPr>
          <a:xfrm>
            <a:off x="3058800" y="1990250"/>
            <a:ext cx="30264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1"/>
          <p:cNvSpPr txBox="1">
            <a:spLocks noGrp="1"/>
          </p:cNvSpPr>
          <p:nvPr>
            <p:ph type="body" idx="1"/>
          </p:nvPr>
        </p:nvSpPr>
        <p:spPr>
          <a:xfrm>
            <a:off x="772300" y="2251100"/>
            <a:ext cx="38502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title"/>
          </p:nvPr>
        </p:nvSpPr>
        <p:spPr>
          <a:xfrm>
            <a:off x="772300" y="1121275"/>
            <a:ext cx="43908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2"/>
          <p:cNvSpPr txBox="1">
            <a:spLocks noGrp="1"/>
          </p:cNvSpPr>
          <p:nvPr>
            <p:ph type="title"/>
          </p:nvPr>
        </p:nvSpPr>
        <p:spPr>
          <a:xfrm>
            <a:off x="805050" y="1766625"/>
            <a:ext cx="7533900" cy="14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4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solidFill>
          <a:schemeClr val="accent5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3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subTitle" idx="1"/>
          </p:nvPr>
        </p:nvSpPr>
        <p:spPr>
          <a:xfrm>
            <a:off x="734175" y="1166911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subTitle" idx="4"/>
          </p:nvPr>
        </p:nvSpPr>
        <p:spPr>
          <a:xfrm>
            <a:off x="734175" y="3752347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subTitle" idx="6"/>
          </p:nvPr>
        </p:nvSpPr>
        <p:spPr>
          <a:xfrm>
            <a:off x="5677146" y="1166911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9" name="Google Shape;89;p63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subTitle" idx="8"/>
          </p:nvPr>
        </p:nvSpPr>
        <p:spPr>
          <a:xfrm>
            <a:off x="5677146" y="3751902"/>
            <a:ext cx="2732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6">
    <p:bg>
      <p:bgPr>
        <a:solidFill>
          <a:schemeClr val="accent5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4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64"/>
          <p:cNvSpPr txBox="1">
            <a:spLocks noGrp="1"/>
          </p:cNvSpPr>
          <p:nvPr>
            <p:ph type="subTitle" idx="1"/>
          </p:nvPr>
        </p:nvSpPr>
        <p:spPr>
          <a:xfrm>
            <a:off x="1560838" y="3508850"/>
            <a:ext cx="274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4" name="Google Shape;94;p64"/>
          <p:cNvSpPr txBox="1">
            <a:spLocks noGrp="1"/>
          </p:cNvSpPr>
          <p:nvPr>
            <p:ph type="subTitle" idx="2"/>
          </p:nvPr>
        </p:nvSpPr>
        <p:spPr>
          <a:xfrm>
            <a:off x="4839962" y="3508850"/>
            <a:ext cx="274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5" name="Google Shape;95;p64"/>
          <p:cNvSpPr txBox="1">
            <a:spLocks noGrp="1"/>
          </p:cNvSpPr>
          <p:nvPr>
            <p:ph type="title" idx="3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64"/>
          <p:cNvSpPr txBox="1">
            <a:spLocks noGrp="1"/>
          </p:cNvSpPr>
          <p:nvPr>
            <p:ph type="title" idx="4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64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4"/>
          <p:cNvSpPr/>
          <p:nvPr/>
        </p:nvSpPr>
        <p:spPr>
          <a:xfrm>
            <a:off x="6035425" y="3058950"/>
            <a:ext cx="5364900" cy="25164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5"/>
          <p:cNvSpPr txBox="1">
            <a:spLocks noGrp="1"/>
          </p:cNvSpPr>
          <p:nvPr>
            <p:ph type="title"/>
          </p:nvPr>
        </p:nvSpPr>
        <p:spPr>
          <a:xfrm>
            <a:off x="860045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65"/>
          <p:cNvSpPr txBox="1">
            <a:spLocks noGrp="1"/>
          </p:cNvSpPr>
          <p:nvPr>
            <p:ph type="subTitle" idx="1"/>
          </p:nvPr>
        </p:nvSpPr>
        <p:spPr>
          <a:xfrm>
            <a:off x="396438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2" name="Google Shape;102;p65"/>
          <p:cNvSpPr txBox="1">
            <a:spLocks noGrp="1"/>
          </p:cNvSpPr>
          <p:nvPr>
            <p:ph type="title" idx="2"/>
          </p:nvPr>
        </p:nvSpPr>
        <p:spPr>
          <a:xfrm>
            <a:off x="6784967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65"/>
          <p:cNvSpPr txBox="1">
            <a:spLocks noGrp="1"/>
          </p:cNvSpPr>
          <p:nvPr>
            <p:ph type="subTitle" idx="3"/>
          </p:nvPr>
        </p:nvSpPr>
        <p:spPr>
          <a:xfrm>
            <a:off x="6321462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title" idx="4"/>
          </p:nvPr>
        </p:nvSpPr>
        <p:spPr>
          <a:xfrm>
            <a:off x="3831372" y="2257650"/>
            <a:ext cx="1499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subTitle" idx="5"/>
          </p:nvPr>
        </p:nvSpPr>
        <p:spPr>
          <a:xfrm>
            <a:off x="3367762" y="2516400"/>
            <a:ext cx="2426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6" name="Google Shape;106;p65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5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8"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7"/>
          <p:cNvSpPr txBox="1">
            <a:spLocks noGrp="1"/>
          </p:cNvSpPr>
          <p:nvPr>
            <p:ph type="body" idx="1"/>
          </p:nvPr>
        </p:nvSpPr>
        <p:spPr>
          <a:xfrm>
            <a:off x="2078825" y="4183375"/>
            <a:ext cx="52293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31">
    <p:bg>
      <p:bgPr>
        <a:solidFill>
          <a:schemeClr val="accent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8"/>
          <p:cNvSpPr txBox="1">
            <a:spLocks noGrp="1"/>
          </p:cNvSpPr>
          <p:nvPr>
            <p:ph type="title"/>
          </p:nvPr>
        </p:nvSpPr>
        <p:spPr>
          <a:xfrm>
            <a:off x="689925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8"/>
          <p:cNvSpPr txBox="1">
            <a:spLocks noGrp="1"/>
          </p:cNvSpPr>
          <p:nvPr>
            <p:ph type="subTitle" idx="1"/>
          </p:nvPr>
        </p:nvSpPr>
        <p:spPr>
          <a:xfrm>
            <a:off x="446775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6" name="Google Shape;116;p68"/>
          <p:cNvSpPr txBox="1">
            <a:spLocks noGrp="1"/>
          </p:cNvSpPr>
          <p:nvPr>
            <p:ph type="title" idx="2"/>
          </p:nvPr>
        </p:nvSpPr>
        <p:spPr>
          <a:xfrm>
            <a:off x="6795375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68"/>
          <p:cNvSpPr txBox="1">
            <a:spLocks noGrp="1"/>
          </p:cNvSpPr>
          <p:nvPr>
            <p:ph type="subTitle" idx="3"/>
          </p:nvPr>
        </p:nvSpPr>
        <p:spPr>
          <a:xfrm>
            <a:off x="6571725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8" name="Google Shape;118;p68"/>
          <p:cNvSpPr txBox="1">
            <a:spLocks noGrp="1"/>
          </p:cNvSpPr>
          <p:nvPr>
            <p:ph type="title" idx="4"/>
          </p:nvPr>
        </p:nvSpPr>
        <p:spPr>
          <a:xfrm>
            <a:off x="3752400" y="3400659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68"/>
          <p:cNvSpPr txBox="1">
            <a:spLocks noGrp="1"/>
          </p:cNvSpPr>
          <p:nvPr>
            <p:ph type="subTitle" idx="5"/>
          </p:nvPr>
        </p:nvSpPr>
        <p:spPr>
          <a:xfrm>
            <a:off x="3509250" y="3659400"/>
            <a:ext cx="2145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9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9"/>
          <p:cNvSpPr/>
          <p:nvPr/>
        </p:nvSpPr>
        <p:spPr>
          <a:xfrm>
            <a:off x="779625" y="13576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9"/>
          <p:cNvSpPr txBox="1">
            <a:spLocks noGrp="1"/>
          </p:cNvSpPr>
          <p:nvPr>
            <p:ph type="title"/>
          </p:nvPr>
        </p:nvSpPr>
        <p:spPr>
          <a:xfrm>
            <a:off x="1043779" y="1754375"/>
            <a:ext cx="1897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9"/>
          <p:cNvSpPr txBox="1">
            <a:spLocks noGrp="1"/>
          </p:cNvSpPr>
          <p:nvPr>
            <p:ph type="subTitle" idx="1"/>
          </p:nvPr>
        </p:nvSpPr>
        <p:spPr>
          <a:xfrm>
            <a:off x="1059229" y="2064083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title" idx="2"/>
          </p:nvPr>
        </p:nvSpPr>
        <p:spPr>
          <a:xfrm>
            <a:off x="1043779" y="3204651"/>
            <a:ext cx="18975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subTitle" idx="3"/>
          </p:nvPr>
        </p:nvSpPr>
        <p:spPr>
          <a:xfrm>
            <a:off x="1059229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8" name="Google Shape;128;p69"/>
          <p:cNvSpPr txBox="1">
            <a:spLocks noGrp="1"/>
          </p:cNvSpPr>
          <p:nvPr>
            <p:ph type="title" idx="4"/>
          </p:nvPr>
        </p:nvSpPr>
        <p:spPr>
          <a:xfrm>
            <a:off x="3631360" y="1754375"/>
            <a:ext cx="188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subTitle" idx="5"/>
          </p:nvPr>
        </p:nvSpPr>
        <p:spPr>
          <a:xfrm>
            <a:off x="3639010" y="2064076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0" name="Google Shape;130;p69"/>
          <p:cNvSpPr txBox="1">
            <a:spLocks noGrp="1"/>
          </p:cNvSpPr>
          <p:nvPr>
            <p:ph type="title" idx="6"/>
          </p:nvPr>
        </p:nvSpPr>
        <p:spPr>
          <a:xfrm>
            <a:off x="3631360" y="3204651"/>
            <a:ext cx="1881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69"/>
          <p:cNvSpPr txBox="1">
            <a:spLocks noGrp="1"/>
          </p:cNvSpPr>
          <p:nvPr>
            <p:ph type="subTitle" idx="7"/>
          </p:nvPr>
        </p:nvSpPr>
        <p:spPr>
          <a:xfrm>
            <a:off x="3639010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title" idx="8"/>
          </p:nvPr>
        </p:nvSpPr>
        <p:spPr>
          <a:xfrm>
            <a:off x="6215127" y="1754375"/>
            <a:ext cx="18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69"/>
          <p:cNvSpPr txBox="1">
            <a:spLocks noGrp="1"/>
          </p:cNvSpPr>
          <p:nvPr>
            <p:ph type="subTitle" idx="9"/>
          </p:nvPr>
        </p:nvSpPr>
        <p:spPr>
          <a:xfrm>
            <a:off x="6219627" y="2064076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4" name="Google Shape;134;p69"/>
          <p:cNvSpPr txBox="1">
            <a:spLocks noGrp="1"/>
          </p:cNvSpPr>
          <p:nvPr>
            <p:ph type="title" idx="13"/>
          </p:nvPr>
        </p:nvSpPr>
        <p:spPr>
          <a:xfrm>
            <a:off x="6215127" y="3204651"/>
            <a:ext cx="18756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69"/>
          <p:cNvSpPr txBox="1">
            <a:spLocks noGrp="1"/>
          </p:cNvSpPr>
          <p:nvPr>
            <p:ph type="subTitle" idx="14"/>
          </p:nvPr>
        </p:nvSpPr>
        <p:spPr>
          <a:xfrm>
            <a:off x="6219627" y="3538242"/>
            <a:ext cx="1866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6" name="Google Shape;136;p69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2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AutoNum type="arabicPeriod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52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2">
    <p:bg>
      <p:bgPr>
        <a:solidFill>
          <a:schemeClr val="accent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0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0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0"/>
          <p:cNvSpPr txBox="1">
            <a:spLocks noGrp="1"/>
          </p:cNvSpPr>
          <p:nvPr>
            <p:ph type="title"/>
          </p:nvPr>
        </p:nvSpPr>
        <p:spPr>
          <a:xfrm>
            <a:off x="862450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70"/>
          <p:cNvSpPr txBox="1">
            <a:spLocks noGrp="1"/>
          </p:cNvSpPr>
          <p:nvPr>
            <p:ph type="subTitle" idx="1"/>
          </p:nvPr>
        </p:nvSpPr>
        <p:spPr>
          <a:xfrm>
            <a:off x="424450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2" name="Google Shape;142;p70"/>
          <p:cNvSpPr txBox="1">
            <a:spLocks noGrp="1"/>
          </p:cNvSpPr>
          <p:nvPr>
            <p:ph type="title" idx="2"/>
          </p:nvPr>
        </p:nvSpPr>
        <p:spPr>
          <a:xfrm>
            <a:off x="6525755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70"/>
          <p:cNvSpPr txBox="1">
            <a:spLocks noGrp="1"/>
          </p:cNvSpPr>
          <p:nvPr>
            <p:ph type="subTitle" idx="3"/>
          </p:nvPr>
        </p:nvSpPr>
        <p:spPr>
          <a:xfrm>
            <a:off x="6087755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4" name="Google Shape;144;p70"/>
          <p:cNvSpPr txBox="1">
            <a:spLocks noGrp="1"/>
          </p:cNvSpPr>
          <p:nvPr>
            <p:ph type="title" idx="4"/>
          </p:nvPr>
        </p:nvSpPr>
        <p:spPr>
          <a:xfrm>
            <a:off x="3690150" y="32482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70"/>
          <p:cNvSpPr txBox="1">
            <a:spLocks noGrp="1"/>
          </p:cNvSpPr>
          <p:nvPr>
            <p:ph type="subTitle" idx="5"/>
          </p:nvPr>
        </p:nvSpPr>
        <p:spPr>
          <a:xfrm>
            <a:off x="3252150" y="35069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6" name="Google Shape;146;p70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1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1_1_2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2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72"/>
          <p:cNvSpPr txBox="1">
            <a:spLocks noGrp="1"/>
          </p:cNvSpPr>
          <p:nvPr>
            <p:ph type="title" idx="2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72"/>
          <p:cNvSpPr txBox="1">
            <a:spLocks noGrp="1"/>
          </p:cNvSpPr>
          <p:nvPr>
            <p:ph type="subTitle" idx="1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3" name="Google Shape;153;p72"/>
          <p:cNvSpPr txBox="1">
            <a:spLocks noGrp="1"/>
          </p:cNvSpPr>
          <p:nvPr>
            <p:ph type="title" idx="3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72"/>
          <p:cNvSpPr txBox="1">
            <a:spLocks noGrp="1"/>
          </p:cNvSpPr>
          <p:nvPr>
            <p:ph type="subTitle" idx="4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5" name="Google Shape;155;p72"/>
          <p:cNvSpPr txBox="1">
            <a:spLocks noGrp="1"/>
          </p:cNvSpPr>
          <p:nvPr>
            <p:ph type="title" idx="5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72"/>
          <p:cNvSpPr txBox="1">
            <a:spLocks noGrp="1"/>
          </p:cNvSpPr>
          <p:nvPr>
            <p:ph type="subTitle" idx="6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">
    <p:bg>
      <p:bgPr>
        <a:solidFill>
          <a:schemeClr val="accent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3"/>
          <p:cNvSpPr/>
          <p:nvPr/>
        </p:nvSpPr>
        <p:spPr>
          <a:xfrm>
            <a:off x="3310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3"/>
          <p:cNvSpPr/>
          <p:nvPr/>
        </p:nvSpPr>
        <p:spPr>
          <a:xfrm>
            <a:off x="535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3"/>
          <p:cNvSpPr/>
          <p:nvPr/>
        </p:nvSpPr>
        <p:spPr>
          <a:xfrm>
            <a:off x="6085050" y="18713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3"/>
          <p:cNvSpPr txBox="1">
            <a:spLocks noGrp="1"/>
          </p:cNvSpPr>
          <p:nvPr>
            <p:ph type="subTitle" idx="1"/>
          </p:nvPr>
        </p:nvSpPr>
        <p:spPr>
          <a:xfrm>
            <a:off x="653699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subTitle" idx="2"/>
          </p:nvPr>
        </p:nvSpPr>
        <p:spPr>
          <a:xfrm>
            <a:off x="3439674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ubTitle" idx="3"/>
          </p:nvPr>
        </p:nvSpPr>
        <p:spPr>
          <a:xfrm>
            <a:off x="6203701" y="3064975"/>
            <a:ext cx="2286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4" name="Google Shape;164;p73"/>
          <p:cNvSpPr txBox="1">
            <a:spLocks noGrp="1"/>
          </p:cNvSpPr>
          <p:nvPr>
            <p:ph type="title"/>
          </p:nvPr>
        </p:nvSpPr>
        <p:spPr>
          <a:xfrm>
            <a:off x="588299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73"/>
          <p:cNvSpPr txBox="1">
            <a:spLocks noGrp="1"/>
          </p:cNvSpPr>
          <p:nvPr>
            <p:ph type="title" idx="4"/>
          </p:nvPr>
        </p:nvSpPr>
        <p:spPr>
          <a:xfrm>
            <a:off x="3363300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73"/>
          <p:cNvSpPr txBox="1">
            <a:spLocks noGrp="1"/>
          </p:cNvSpPr>
          <p:nvPr>
            <p:ph type="title" idx="5"/>
          </p:nvPr>
        </p:nvSpPr>
        <p:spPr>
          <a:xfrm>
            <a:off x="6138301" y="2391925"/>
            <a:ext cx="24174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73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4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4"/>
          <p:cNvSpPr txBox="1">
            <a:spLocks noGrp="1"/>
          </p:cNvSpPr>
          <p:nvPr>
            <p:ph type="title" hasCustomPrompt="1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74"/>
          <p:cNvSpPr txBox="1">
            <a:spLocks noGrp="1"/>
          </p:cNvSpPr>
          <p:nvPr>
            <p:ph type="body" idx="1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5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4" name="Google Shape;174;p75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5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8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75"/>
          <p:cNvSpPr txBox="1">
            <a:spLocks noGrp="1"/>
          </p:cNvSpPr>
          <p:nvPr>
            <p:ph type="body" idx="1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77" name="Google Shape;177;p75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100" b="1" i="0" u="none" strike="noStrike" cap="none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8" name="Google Shape;178;p75"/>
          <p:cNvSpPr txBox="1">
            <a:spLocks noGrp="1"/>
          </p:cNvSpPr>
          <p:nvPr>
            <p:ph type="subTitle" idx="2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0"/>
          <p:cNvSpPr txBox="1">
            <a:spLocks noGrp="1"/>
          </p:cNvSpPr>
          <p:nvPr>
            <p:ph type="title"/>
          </p:nvPr>
        </p:nvSpPr>
        <p:spPr>
          <a:xfrm>
            <a:off x="564200" y="1789500"/>
            <a:ext cx="83328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3"/>
          <p:cNvSpPr/>
          <p:nvPr/>
        </p:nvSpPr>
        <p:spPr>
          <a:xfrm>
            <a:off x="-118550" y="-125"/>
            <a:ext cx="44004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5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5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title" idx="2"/>
          </p:nvPr>
        </p:nvSpPr>
        <p:spPr>
          <a:xfrm>
            <a:off x="5082246" y="1164068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title" idx="3"/>
          </p:nvPr>
        </p:nvSpPr>
        <p:spPr>
          <a:xfrm>
            <a:off x="5082246" y="2031990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title" idx="7"/>
          </p:nvPr>
        </p:nvSpPr>
        <p:spPr>
          <a:xfrm>
            <a:off x="5082246" y="2880418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title" idx="8"/>
          </p:nvPr>
        </p:nvSpPr>
        <p:spPr>
          <a:xfrm>
            <a:off x="5082246" y="3748340"/>
            <a:ext cx="684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>
            <a:spLocks noGrp="1"/>
          </p:cNvSpPr>
          <p:nvPr>
            <p:ph type="title"/>
          </p:nvPr>
        </p:nvSpPr>
        <p:spPr>
          <a:xfrm>
            <a:off x="4784875" y="2260992"/>
            <a:ext cx="3423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subTitle" idx="1"/>
          </p:nvPr>
        </p:nvSpPr>
        <p:spPr>
          <a:xfrm>
            <a:off x="5460675" y="3062700"/>
            <a:ext cx="27477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cxnSp>
        <p:nvCxnSpPr>
          <p:cNvPr id="38" name="Google Shape;38;p54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54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5"/>
          <p:cNvSpPr/>
          <p:nvPr/>
        </p:nvSpPr>
        <p:spPr>
          <a:xfrm>
            <a:off x="4796125" y="-217575"/>
            <a:ext cx="4476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5"/>
          <p:cNvSpPr txBox="1">
            <a:spLocks noGrp="1"/>
          </p:cNvSpPr>
          <p:nvPr>
            <p:ph type="title"/>
          </p:nvPr>
        </p:nvSpPr>
        <p:spPr>
          <a:xfrm>
            <a:off x="638950" y="1364000"/>
            <a:ext cx="5262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ubTitle" idx="1"/>
          </p:nvPr>
        </p:nvSpPr>
        <p:spPr>
          <a:xfrm>
            <a:off x="638950" y="2187100"/>
            <a:ext cx="34008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4" name="Google Shape;44;p55"/>
          <p:cNvSpPr/>
          <p:nvPr/>
        </p:nvSpPr>
        <p:spPr>
          <a:xfrm>
            <a:off x="662275" y="54925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6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1"/>
          </p:nvPr>
        </p:nvSpPr>
        <p:spPr>
          <a:xfrm>
            <a:off x="2517475" y="2381425"/>
            <a:ext cx="4109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7"/>
          <p:cNvSpPr txBox="1">
            <a:spLocks noGrp="1"/>
          </p:cNvSpPr>
          <p:nvPr>
            <p:ph type="title"/>
          </p:nvPr>
        </p:nvSpPr>
        <p:spPr>
          <a:xfrm>
            <a:off x="862450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subTitle" idx="1"/>
          </p:nvPr>
        </p:nvSpPr>
        <p:spPr>
          <a:xfrm>
            <a:off x="424450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title" idx="2"/>
          </p:nvPr>
        </p:nvSpPr>
        <p:spPr>
          <a:xfrm>
            <a:off x="6525755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subTitle" idx="3"/>
          </p:nvPr>
        </p:nvSpPr>
        <p:spPr>
          <a:xfrm>
            <a:off x="6087755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title" idx="4"/>
          </p:nvPr>
        </p:nvSpPr>
        <p:spPr>
          <a:xfrm>
            <a:off x="3690150" y="3400650"/>
            <a:ext cx="1763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subTitle" idx="5"/>
          </p:nvPr>
        </p:nvSpPr>
        <p:spPr>
          <a:xfrm>
            <a:off x="3252150" y="3659393"/>
            <a:ext cx="2639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8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8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8"/>
          <p:cNvSpPr txBox="1">
            <a:spLocks noGrp="1"/>
          </p:cNvSpPr>
          <p:nvPr>
            <p:ph type="ctrTitle"/>
          </p:nvPr>
        </p:nvSpPr>
        <p:spPr>
          <a:xfrm>
            <a:off x="1690800" y="2402800"/>
            <a:ext cx="57624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subTitle" idx="1"/>
          </p:nvPr>
        </p:nvSpPr>
        <p:spPr>
          <a:xfrm>
            <a:off x="2105100" y="3514238"/>
            <a:ext cx="49338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9"/>
          <p:cNvSpPr txBox="1">
            <a:spLocks noGrp="1"/>
          </p:cNvSpPr>
          <p:nvPr>
            <p:ph type="subTitle" idx="1"/>
          </p:nvPr>
        </p:nvSpPr>
        <p:spPr>
          <a:xfrm>
            <a:off x="833927" y="2400707"/>
            <a:ext cx="3100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ubTitle" idx="2"/>
          </p:nvPr>
        </p:nvSpPr>
        <p:spPr>
          <a:xfrm>
            <a:off x="5209273" y="2400707"/>
            <a:ext cx="3100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title"/>
          </p:nvPr>
        </p:nvSpPr>
        <p:spPr>
          <a:xfrm>
            <a:off x="1554977" y="1909560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title" idx="3"/>
          </p:nvPr>
        </p:nvSpPr>
        <p:spPr>
          <a:xfrm>
            <a:off x="5930323" y="1909560"/>
            <a:ext cx="165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9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data.pt/Portugal/Alunos+matriculados+total+e+por+n%c3%advel+de+ensino-100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" sz="4000"/>
              <a:t>PLANO DE NEGÓCIOS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87" name="Google Shape;187;p1"/>
          <p:cNvSpPr txBox="1">
            <a:spLocks noGrp="1"/>
          </p:cNvSpPr>
          <p:nvPr>
            <p:ph type="subTitle" idx="1"/>
          </p:nvPr>
        </p:nvSpPr>
        <p:spPr>
          <a:xfrm>
            <a:off x="4015546" y="4117144"/>
            <a:ext cx="4322700" cy="43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latin typeface="Didact Gothic"/>
                <a:ea typeface="Didact Gothic"/>
                <a:cs typeface="Didact Gothic"/>
                <a:sym typeface="Didact Gothic"/>
              </a:rPr>
              <a:t>UTAD - Universidade de Trás-os-Montes e Alto Douro</a:t>
            </a:r>
            <a:endParaRPr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88" name="Google Shape;188;p1"/>
          <p:cNvCxnSpPr/>
          <p:nvPr/>
        </p:nvCxnSpPr>
        <p:spPr>
          <a:xfrm>
            <a:off x="7402150" y="39054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9" name="Google Shape;1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75" y="219025"/>
            <a:ext cx="3166900" cy="25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4">
            <a:alphaModFix/>
          </a:blip>
          <a:srcRect t="22239"/>
          <a:stretch/>
        </p:blipFill>
        <p:spPr>
          <a:xfrm>
            <a:off x="7633975" y="36700"/>
            <a:ext cx="1475275" cy="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b2704d1d3_1_9"/>
          <p:cNvSpPr txBox="1">
            <a:spLocks noGrp="1"/>
          </p:cNvSpPr>
          <p:nvPr>
            <p:ph type="title"/>
          </p:nvPr>
        </p:nvSpPr>
        <p:spPr>
          <a:xfrm>
            <a:off x="713225" y="315439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1.1. Identificação do negócio, produtos e serviços</a:t>
            </a:r>
            <a:endParaRPr sz="2000" b="1" dirty="0"/>
          </a:p>
        </p:txBody>
      </p:sp>
      <p:sp>
        <p:nvSpPr>
          <p:cNvPr id="279" name="Google Shape;279;gdb2704d1d3_1_9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453200" cy="3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⎔ Descrição das características dos produtos e serviços: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80" name="Google Shape;280;gdb2704d1d3_1_9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81" name="Google Shape;281;gdb2704d1d3_1_9"/>
          <p:cNvGraphicFramePr/>
          <p:nvPr>
            <p:extLst>
              <p:ext uri="{D42A27DB-BD31-4B8C-83A1-F6EECF244321}">
                <p14:modId xmlns:p14="http://schemas.microsoft.com/office/powerpoint/2010/main" val="3702858127"/>
              </p:ext>
            </p:extLst>
          </p:nvPr>
        </p:nvGraphicFramePr>
        <p:xfrm>
          <a:off x="205450" y="1402834"/>
          <a:ext cx="8733100" cy="3147951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8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Descrição das Atividades Associados</a:t>
                      </a:r>
                      <a:endParaRPr sz="1600" dirty="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Os testes psicotécnicos serão realizados por um/a psicólogo/a para que os estudantes consigam, através do preenchimento que alguns inquéritos, começar a perceber qual é a área que mais desperta o seu interesse.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Desenvolvimento de Capacidades Sociais (Apoio ao preenchimento de IRS, apoio à candidatura para bolsas de estudo, angariação de voluntariado, auxílio na elaboração de currículos e em entrevistas de emprego…)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 nossa empresa também ficará responsável por ajudar os jovens a desenvolver algumas das suas capacidades sociais. Estaremos disponíveis para realizar sessões de apoio no preenchimento do IRS e das Bolsas de Estudo. Teremos connosco todas as informações necessárias e relativas ao voluntariado, para os jovens que o queiram praticar. No que diz respeito aos currículos, iremos também preparar sessões de apoio para os estudantes na elaboração dos mesmos e também ficaremos encarregues de os informar a preparar para as entrevistas de emprego.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70ecd674f_0_67"/>
          <p:cNvSpPr txBox="1">
            <a:spLocks noGrp="1"/>
          </p:cNvSpPr>
          <p:nvPr>
            <p:ph type="title"/>
          </p:nvPr>
        </p:nvSpPr>
        <p:spPr>
          <a:xfrm>
            <a:off x="713225" y="32966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1.2. Missão e Objetivos da Empresa</a:t>
            </a:r>
            <a:endParaRPr sz="2000" b="1" dirty="0"/>
          </a:p>
        </p:txBody>
      </p:sp>
      <p:sp>
        <p:nvSpPr>
          <p:cNvPr id="288" name="Google Shape;288;gd70ecd674f_0_67"/>
          <p:cNvSpPr txBox="1">
            <a:spLocks noGrp="1"/>
          </p:cNvSpPr>
          <p:nvPr>
            <p:ph type="body" idx="1"/>
          </p:nvPr>
        </p:nvSpPr>
        <p:spPr>
          <a:xfrm>
            <a:off x="713225" y="962625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Declaração de Missão da Empresa: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A Open Your Mind é uma empresa que conduz jovens a descobrir o futuro através de um alargado leque de experiências que os orientem para a sua vocação no mercado de trabalho.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⎔ Objetivos da Empresa:</a:t>
            </a:r>
            <a:r>
              <a:rPr lang="en" b="1" dirty="0">
                <a:solidFill>
                  <a:srgbClr val="FFFFFF"/>
                </a:solidFill>
              </a:rPr>
              <a:t> </a:t>
            </a:r>
            <a:endParaRPr b="1" dirty="0">
              <a:solidFill>
                <a:srgbClr val="FFFFFF"/>
              </a:solidFill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cxnSp>
        <p:nvCxnSpPr>
          <p:cNvPr id="289" name="Google Shape;289;gd70ecd674f_0_67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90" name="Google Shape;290;gd70ecd674f_0_67"/>
          <p:cNvGraphicFramePr/>
          <p:nvPr>
            <p:extLst>
              <p:ext uri="{D42A27DB-BD31-4B8C-83A1-F6EECF244321}">
                <p14:modId xmlns:p14="http://schemas.microsoft.com/office/powerpoint/2010/main" val="1320269980"/>
              </p:ext>
            </p:extLst>
          </p:nvPr>
        </p:nvGraphicFramePr>
        <p:xfrm>
          <a:off x="831850" y="2439092"/>
          <a:ext cx="7480300" cy="2391460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239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Tipos de Objetivos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Objetivos da Empresa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Objetivos Financeiros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Volume de Vendas: vendas brutas de 250.000€ no ano 2023</a:t>
                      </a:r>
                      <a:endParaRPr sz="1200" b="1" dirty="0">
                        <a:solidFill>
                          <a:srgbClr val="980000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Resultados: Obter lucros líquidos de 60.000€ no ano 2023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Recuperar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o investimento ao fim de 4 anos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Objetivos Não Financeiros 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Alcançar um grau de satisfação maior do que 4 em 80% dos nossos clientes até 2024 (realizar questionários aos clientes e utilizar uma escala de 1 a 5 para medir o grau de satisfação)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Criar 2 novos serviços por ano após 2024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Conquistar Prémio PME Inovação COTEC-BIP até 2025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70ecd674f_0_75"/>
          <p:cNvSpPr txBox="1">
            <a:spLocks noGrp="1"/>
          </p:cNvSpPr>
          <p:nvPr>
            <p:ph type="title"/>
          </p:nvPr>
        </p:nvSpPr>
        <p:spPr>
          <a:xfrm>
            <a:off x="713225" y="307551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1.3. Análise Estratégica do Negócio (Meio Envolvente)</a:t>
            </a:r>
            <a:endParaRPr sz="2000" b="1" dirty="0"/>
          </a:p>
        </p:txBody>
      </p:sp>
      <p:cxnSp>
        <p:nvCxnSpPr>
          <p:cNvPr id="297" name="Google Shape;297;gd70ecd674f_0_75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98" name="Google Shape;298;gd70ecd674f_0_75"/>
          <p:cNvGraphicFramePr/>
          <p:nvPr/>
        </p:nvGraphicFramePr>
        <p:xfrm>
          <a:off x="1067925" y="1504050"/>
          <a:ext cx="7008150" cy="2284737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50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Oportunidades Relevantes Para o Negócio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Ameaças Relevantes Para o Negócio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50">
                <a:tc>
                  <a:txBody>
                    <a:bodyPr/>
                    <a:lstStyle/>
                    <a:p>
                      <a:pPr marL="0" lvl="0" indent="-2286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    Pouca concorrência especializada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286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Concorrente com elevada quota de mercado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50">
                <a:tc>
                  <a:txBody>
                    <a:bodyPr/>
                    <a:lstStyle/>
                    <a:p>
                      <a:pPr marL="0" lvl="0" indent="-2286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   Falta de apoio nas decisões dos alunos por parte das escolas 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2286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     A pandemia veio alterar os modos de trabalho                da empresa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50">
                <a:tc>
                  <a:txBody>
                    <a:bodyPr/>
                    <a:lstStyle/>
                    <a:p>
                      <a:pPr marL="0" lvl="0" indent="-22860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   Possibilidade de adaptação do negócio ao online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9" name="Google Shape;299;gd70ecd674f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4B43DC5-446B-4EC6-97DB-AC5FC69DCC15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70ecd674f_0_82"/>
          <p:cNvSpPr txBox="1">
            <a:spLocks noGrp="1"/>
          </p:cNvSpPr>
          <p:nvPr>
            <p:ph type="title"/>
          </p:nvPr>
        </p:nvSpPr>
        <p:spPr>
          <a:xfrm>
            <a:off x="705791" y="326608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1.3. Análise Estratégica do Negócio (Interna/Empresa)</a:t>
            </a:r>
            <a:endParaRPr sz="2000" b="1" dirty="0"/>
          </a:p>
        </p:txBody>
      </p:sp>
      <p:cxnSp>
        <p:nvCxnSpPr>
          <p:cNvPr id="305" name="Google Shape;305;gd70ecd674f_0_82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06" name="Google Shape;306;gd70ecd674f_0_82"/>
          <p:cNvGraphicFramePr/>
          <p:nvPr>
            <p:extLst>
              <p:ext uri="{D42A27DB-BD31-4B8C-83A1-F6EECF244321}">
                <p14:modId xmlns:p14="http://schemas.microsoft.com/office/powerpoint/2010/main" val="285595492"/>
              </p:ext>
            </p:extLst>
          </p:nvPr>
        </p:nvGraphicFramePr>
        <p:xfrm>
          <a:off x="902768" y="1372288"/>
          <a:ext cx="7008150" cy="2808582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50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Pontos Fortes da Empresa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Pontos Fracos da Empresa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Atuação a nível nacional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Público dependente de escolhas de terceiros (pais, escolas) 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Possibilidade de atuação em várias fases da vida do estudante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Dependência de outros serviços (psicólogos, escolas, academias, colégios)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Possibilidade de atingir um grande número de clientes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Empresa nova no mercado e pouco conhecida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Oferta de valor acrescentado quando comparada com a concorrência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" name="Google Shape;307;gd70ecd674f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790540D-21B2-4950-B276-D2D3C7B86434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70ecd674f_0_88"/>
          <p:cNvSpPr txBox="1">
            <a:spLocks noGrp="1"/>
          </p:cNvSpPr>
          <p:nvPr>
            <p:ph type="title"/>
          </p:nvPr>
        </p:nvSpPr>
        <p:spPr>
          <a:xfrm>
            <a:off x="673050" y="-84224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1.4. Análise Estratégica do Negócio (Interna/Empresa)</a:t>
            </a:r>
            <a:endParaRPr sz="2000" b="1" dirty="0"/>
          </a:p>
        </p:txBody>
      </p:sp>
      <p:cxnSp>
        <p:nvCxnSpPr>
          <p:cNvPr id="313" name="Google Shape;313;gd70ecd674f_0_88"/>
          <p:cNvCxnSpPr/>
          <p:nvPr/>
        </p:nvCxnSpPr>
        <p:spPr>
          <a:xfrm>
            <a:off x="741125" y="5708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14" name="Google Shape;314;gd70ecd674f_0_88"/>
          <p:cNvGraphicFramePr/>
          <p:nvPr/>
        </p:nvGraphicFramePr>
        <p:xfrm>
          <a:off x="117731" y="627188"/>
          <a:ext cx="8908525" cy="4206120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13B5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S1 - Atuação a nível nacional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S2 - Possibilidade de atuação em várias fases da vida do estudante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S3 - Possibilidade de atingir um grande número de clientes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S4 - Oferta de valor acrescentado quando comparada com a concorrência 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W1- Público dependente de escolhas de terceiros (pais, escolas)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W2 - Dependência de outros serviços (psicólogos, escolas, academias, colégios)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W3 - Empresa nova no mercado e pouco conhecida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chemeClr val="accent6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O1-  Pouca concorrência especializada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O2 - Falta de apoio nas decisões dos alunos por parte das escolas 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O3 - Possibilidade de adaptação do negócio ao online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Parcerias estratégicas com escolas e universidades para a criação de um fator de diferenciação.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Possibilidade de atingir um vasto número de clientes de diferentes zonas geográficas.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Lacuna no Mercado: combater a falta de apoio existente nas escolas, no que diz respeito às tomadas de decisões dos alunos, além disso é serviço que pode acompanhar os jovens nas várias fases das suas vidas.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Apesar de alguns consumidores não terem autonomia para poderem tomar decisões, pretendemos apresentarmos diretamente aos seus pais, que são os nossos principais clientes, de modo a esclarecermos qualquer dúvida (atendimento personalizado).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Graças à facilidade de adaptação ao digital, podemos mais facilmente intercalar e contactar diversos serviços.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chemeClr val="accent6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T1 - Concorrente com elevada quota de mercado</a:t>
                      </a:r>
                      <a:endParaRPr sz="10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T2 - A pandemia veio alterar os modos de trabalho da empresa</a:t>
                      </a:r>
                      <a:endParaRPr sz="10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Apesar de existirem concorrentes fortes, a nossa empresa apresenta uma variedade de serviços maiores do que os já existentes.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Facilidade de adaptar o nosso negócio ao online, uma vez que devido à pandemia, muitos estudantes não participaram em sessões psicotécnicas e feiras expositivas.</a:t>
                      </a:r>
                      <a:endParaRPr sz="10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Fator de diferenciação: oferecer vários serviços numa só plataforma, inclusive para diferente  públicos.</a:t>
                      </a:r>
                      <a:endParaRPr sz="10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Promover empresas locais pouco conhecidas no mercado.</a:t>
                      </a:r>
                      <a:endParaRPr sz="10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Possibilidade de adaptação ao online, de modo a respeitar as normas de segurança relativas à pandemia Covid-19, preservando a saúde pública.</a:t>
                      </a:r>
                      <a:endParaRPr sz="1400" u="none" strike="noStrike" cap="none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Google Shape;315;gd70ecd674f_0_88"/>
          <p:cNvSpPr txBox="1"/>
          <p:nvPr/>
        </p:nvSpPr>
        <p:spPr>
          <a:xfrm rot="-5400000">
            <a:off x="-368275" y="2623575"/>
            <a:ext cx="132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Oportunidades (O)</a:t>
            </a:r>
            <a:endParaRPr sz="11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6" name="Google Shape;316;gd70ecd674f_0_88"/>
          <p:cNvSpPr txBox="1"/>
          <p:nvPr/>
        </p:nvSpPr>
        <p:spPr>
          <a:xfrm rot="-5400000">
            <a:off x="-168025" y="3998675"/>
            <a:ext cx="925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Ameaças (T)</a:t>
            </a:r>
            <a:endParaRPr sz="11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7" name="Google Shape;317;gd70ecd674f_0_88"/>
          <p:cNvSpPr txBox="1"/>
          <p:nvPr/>
        </p:nvSpPr>
        <p:spPr>
          <a:xfrm>
            <a:off x="3458150" y="667400"/>
            <a:ext cx="95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Forças (S)</a:t>
            </a:r>
            <a:endParaRPr sz="11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8" name="Google Shape;318;gd70ecd674f_0_88"/>
          <p:cNvSpPr txBox="1"/>
          <p:nvPr/>
        </p:nvSpPr>
        <p:spPr>
          <a:xfrm>
            <a:off x="6925450" y="667400"/>
            <a:ext cx="132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Fraquezas (W)</a:t>
            </a:r>
            <a:endParaRPr sz="11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70ecd674f_0_98"/>
          <p:cNvSpPr txBox="1">
            <a:spLocks noGrp="1"/>
          </p:cNvSpPr>
          <p:nvPr>
            <p:ph type="title"/>
          </p:nvPr>
        </p:nvSpPr>
        <p:spPr>
          <a:xfrm>
            <a:off x="703232" y="276869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1.5.  Modelo de Negócio (CANVAS) dividir publicos</a:t>
            </a:r>
            <a:endParaRPr sz="2000" b="1" dirty="0"/>
          </a:p>
        </p:txBody>
      </p:sp>
      <p:cxnSp>
        <p:nvCxnSpPr>
          <p:cNvPr id="324" name="Google Shape;324;gd70ecd674f_0_98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5" name="Google Shape;325;gd70ecd674f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25" y="999125"/>
            <a:ext cx="7841951" cy="40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d70ecd674f_0_98"/>
          <p:cNvSpPr/>
          <p:nvPr/>
        </p:nvSpPr>
        <p:spPr>
          <a:xfrm>
            <a:off x="781300" y="263602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d70ecd674f_0_98"/>
          <p:cNvSpPr txBox="1"/>
          <p:nvPr/>
        </p:nvSpPr>
        <p:spPr>
          <a:xfrm>
            <a:off x="881350" y="2636025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Empresas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8" name="Google Shape;328;gd70ecd674f_0_98"/>
          <p:cNvSpPr/>
          <p:nvPr/>
        </p:nvSpPr>
        <p:spPr>
          <a:xfrm>
            <a:off x="1446975" y="4056025"/>
            <a:ext cx="25614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d70ecd674f_0_98"/>
          <p:cNvSpPr txBox="1"/>
          <p:nvPr/>
        </p:nvSpPr>
        <p:spPr>
          <a:xfrm>
            <a:off x="1514025" y="3953875"/>
            <a:ext cx="242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Amortizações do Investimento em Imobilizado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0" name="Google Shape;330;gd70ecd674f_0_98"/>
          <p:cNvSpPr/>
          <p:nvPr/>
        </p:nvSpPr>
        <p:spPr>
          <a:xfrm>
            <a:off x="3175575" y="453277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d70ecd674f_0_98"/>
          <p:cNvSpPr txBox="1"/>
          <p:nvPr/>
        </p:nvSpPr>
        <p:spPr>
          <a:xfrm>
            <a:off x="3275625" y="4430625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Custos com Transportes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2" name="Google Shape;332;gd70ecd674f_0_98"/>
          <p:cNvSpPr/>
          <p:nvPr/>
        </p:nvSpPr>
        <p:spPr>
          <a:xfrm>
            <a:off x="884200" y="453277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d70ecd674f_0_98"/>
          <p:cNvSpPr txBox="1"/>
          <p:nvPr/>
        </p:nvSpPr>
        <p:spPr>
          <a:xfrm>
            <a:off x="984250" y="4430625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Custos com Pessoal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4" name="Google Shape;334;gd70ecd674f_0_98"/>
          <p:cNvSpPr/>
          <p:nvPr/>
        </p:nvSpPr>
        <p:spPr>
          <a:xfrm>
            <a:off x="2370175" y="142032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d70ecd674f_0_98"/>
          <p:cNvSpPr txBox="1"/>
          <p:nvPr/>
        </p:nvSpPr>
        <p:spPr>
          <a:xfrm>
            <a:off x="2470200" y="1318175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Atendimento ao Cliente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6" name="Google Shape;336;gd70ecd674f_0_98"/>
          <p:cNvSpPr/>
          <p:nvPr/>
        </p:nvSpPr>
        <p:spPr>
          <a:xfrm>
            <a:off x="5436350" y="326647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d70ecd674f_0_98"/>
          <p:cNvSpPr txBox="1"/>
          <p:nvPr/>
        </p:nvSpPr>
        <p:spPr>
          <a:xfrm>
            <a:off x="5486300" y="3164325"/>
            <a:ext cx="117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Venda Personalizada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2" name="Google Shape;342;gd70ecd674f_0_98"/>
          <p:cNvSpPr/>
          <p:nvPr/>
        </p:nvSpPr>
        <p:spPr>
          <a:xfrm>
            <a:off x="5176400" y="4038475"/>
            <a:ext cx="1480200" cy="88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d70ecd674f_0_98"/>
          <p:cNvSpPr txBox="1"/>
          <p:nvPr/>
        </p:nvSpPr>
        <p:spPr>
          <a:xfrm>
            <a:off x="5065850" y="3962875"/>
            <a:ext cx="1659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Formações, Apoio à Candidatura do Ensino Superior, Desenvolvimento de Capacidades Sociais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4" name="Google Shape;344;gd70ecd674f_0_98"/>
          <p:cNvSpPr/>
          <p:nvPr/>
        </p:nvSpPr>
        <p:spPr>
          <a:xfrm>
            <a:off x="6725450" y="4038475"/>
            <a:ext cx="1170300" cy="88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d70ecd674f_0_98"/>
          <p:cNvSpPr txBox="1"/>
          <p:nvPr/>
        </p:nvSpPr>
        <p:spPr>
          <a:xfrm>
            <a:off x="6666050" y="3962875"/>
            <a:ext cx="1289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Palestras, Estágios, Erasmus, Testes Psicotécnicos, Workshops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6" name="Google Shape;346;gd70ecd674f_0_98"/>
          <p:cNvSpPr/>
          <p:nvPr/>
        </p:nvSpPr>
        <p:spPr>
          <a:xfrm>
            <a:off x="5436350" y="1484000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d70ecd674f_0_98"/>
          <p:cNvSpPr txBox="1"/>
          <p:nvPr/>
        </p:nvSpPr>
        <p:spPr>
          <a:xfrm>
            <a:off x="5536400" y="1381850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Campanhas de Sensibilização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48" name="Google Shape;348;gd70ecd674f_0_98"/>
          <p:cNvSpPr/>
          <p:nvPr/>
        </p:nvSpPr>
        <p:spPr>
          <a:xfrm>
            <a:off x="5436350" y="1877763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d70ecd674f_0_98"/>
          <p:cNvSpPr txBox="1"/>
          <p:nvPr/>
        </p:nvSpPr>
        <p:spPr>
          <a:xfrm>
            <a:off x="5536400" y="1877763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Redes Sociais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0" name="Google Shape;350;gd70ecd674f_0_98"/>
          <p:cNvSpPr/>
          <p:nvPr/>
        </p:nvSpPr>
        <p:spPr>
          <a:xfrm>
            <a:off x="5436350" y="2271538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d70ecd674f_0_98"/>
          <p:cNvSpPr txBox="1"/>
          <p:nvPr/>
        </p:nvSpPr>
        <p:spPr>
          <a:xfrm>
            <a:off x="5536400" y="2271538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Feiras Virtuais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2" name="Google Shape;352;gd70ecd674f_0_98"/>
          <p:cNvSpPr/>
          <p:nvPr/>
        </p:nvSpPr>
        <p:spPr>
          <a:xfrm>
            <a:off x="2370100" y="3728438"/>
            <a:ext cx="1289100" cy="21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d70ecd674f_0_98"/>
          <p:cNvSpPr txBox="1"/>
          <p:nvPr/>
        </p:nvSpPr>
        <p:spPr>
          <a:xfrm>
            <a:off x="2470150" y="3646313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Espaço Físico 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4" name="Google Shape;354;gd70ecd674f_0_98"/>
          <p:cNvSpPr/>
          <p:nvPr/>
        </p:nvSpPr>
        <p:spPr>
          <a:xfrm>
            <a:off x="3903250" y="1466450"/>
            <a:ext cx="1289100" cy="35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d70ecd674f_0_98"/>
          <p:cNvSpPr txBox="1"/>
          <p:nvPr/>
        </p:nvSpPr>
        <p:spPr>
          <a:xfrm>
            <a:off x="3837713" y="1381850"/>
            <a:ext cx="142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Atendimento Misto: Online e Presencial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6" name="Google Shape;356;gd70ecd674f_0_98"/>
          <p:cNvSpPr/>
          <p:nvPr/>
        </p:nvSpPr>
        <p:spPr>
          <a:xfrm>
            <a:off x="2370125" y="3345350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d70ecd674f_0_98"/>
          <p:cNvSpPr txBox="1"/>
          <p:nvPr/>
        </p:nvSpPr>
        <p:spPr>
          <a:xfrm>
            <a:off x="2470150" y="3256875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Material Administrativo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8" name="Google Shape;358;gd70ecd674f_0_98"/>
          <p:cNvSpPr/>
          <p:nvPr/>
        </p:nvSpPr>
        <p:spPr>
          <a:xfrm>
            <a:off x="2370150" y="3072150"/>
            <a:ext cx="1289100" cy="21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d70ecd674f_0_98"/>
          <p:cNvSpPr txBox="1"/>
          <p:nvPr/>
        </p:nvSpPr>
        <p:spPr>
          <a:xfrm>
            <a:off x="2470200" y="2990025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Pessoal</a:t>
            </a:r>
            <a:endParaRPr sz="11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0" name="Google Shape;360;gd70ecd674f_0_98"/>
          <p:cNvSpPr/>
          <p:nvPr/>
        </p:nvSpPr>
        <p:spPr>
          <a:xfrm>
            <a:off x="781300" y="2152375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d70ecd674f_0_98"/>
          <p:cNvSpPr txBox="1"/>
          <p:nvPr/>
        </p:nvSpPr>
        <p:spPr>
          <a:xfrm>
            <a:off x="881350" y="2152375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Universidades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2" name="Google Shape;362;gd70ecd674f_0_98"/>
          <p:cNvSpPr/>
          <p:nvPr/>
        </p:nvSpPr>
        <p:spPr>
          <a:xfrm>
            <a:off x="3903250" y="1915375"/>
            <a:ext cx="1289100" cy="59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d70ecd674f_0_98"/>
          <p:cNvSpPr txBox="1"/>
          <p:nvPr/>
        </p:nvSpPr>
        <p:spPr>
          <a:xfrm>
            <a:off x="3889138" y="1864525"/>
            <a:ext cx="1317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Possibilidade de Atuação em Várias Fases da Vida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4" name="Google Shape;364;gd70ecd674f_0_98"/>
          <p:cNvSpPr/>
          <p:nvPr/>
        </p:nvSpPr>
        <p:spPr>
          <a:xfrm>
            <a:off x="3914238" y="2567900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d70ecd674f_0_98"/>
          <p:cNvSpPr txBox="1"/>
          <p:nvPr/>
        </p:nvSpPr>
        <p:spPr>
          <a:xfrm>
            <a:off x="4014275" y="2465750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Variedade de Serviços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6" name="Google Shape;366;gd70ecd674f_0_98"/>
          <p:cNvSpPr/>
          <p:nvPr/>
        </p:nvSpPr>
        <p:spPr>
          <a:xfrm>
            <a:off x="3928225" y="2990838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d70ecd674f_0_98"/>
          <p:cNvSpPr txBox="1"/>
          <p:nvPr/>
        </p:nvSpPr>
        <p:spPr>
          <a:xfrm>
            <a:off x="4003300" y="2906225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Atuação a Nível Nacional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8" name="Google Shape;368;gd70ecd674f_0_98"/>
          <p:cNvSpPr/>
          <p:nvPr/>
        </p:nvSpPr>
        <p:spPr>
          <a:xfrm>
            <a:off x="3928213" y="3413800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d70ecd674f_0_98"/>
          <p:cNvSpPr txBox="1"/>
          <p:nvPr/>
        </p:nvSpPr>
        <p:spPr>
          <a:xfrm>
            <a:off x="4028250" y="3311650"/>
            <a:ext cx="108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Atendimento Personalizado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0" name="Google Shape;370;gd70ecd674f_0_98"/>
          <p:cNvSpPr/>
          <p:nvPr/>
        </p:nvSpPr>
        <p:spPr>
          <a:xfrm>
            <a:off x="2370200" y="1847588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d70ecd674f_0_98"/>
          <p:cNvSpPr txBox="1"/>
          <p:nvPr/>
        </p:nvSpPr>
        <p:spPr>
          <a:xfrm>
            <a:off x="2470250" y="1847588"/>
            <a:ext cx="1089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Formações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" name="Google Shape;340;gd70ecd674f_0_98">
            <a:extLst>
              <a:ext uri="{FF2B5EF4-FFF2-40B4-BE49-F238E27FC236}">
                <a16:creationId xmlns:a16="http://schemas.microsoft.com/office/drawing/2014/main" id="{4C56731A-1429-4C13-897D-D28050336FC4}"/>
              </a:ext>
            </a:extLst>
          </p:cNvPr>
          <p:cNvSpPr/>
          <p:nvPr/>
        </p:nvSpPr>
        <p:spPr>
          <a:xfrm>
            <a:off x="7044550" y="3481150"/>
            <a:ext cx="1289100" cy="23700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41;gd70ecd674f_0_98">
            <a:extLst>
              <a:ext uri="{FF2B5EF4-FFF2-40B4-BE49-F238E27FC236}">
                <a16:creationId xmlns:a16="http://schemas.microsoft.com/office/drawing/2014/main" id="{EBD0288D-CF73-45DE-8940-62CCB63CD595}"/>
              </a:ext>
            </a:extLst>
          </p:cNvPr>
          <p:cNvSpPr txBox="1"/>
          <p:nvPr/>
        </p:nvSpPr>
        <p:spPr>
          <a:xfrm>
            <a:off x="7144599" y="3404261"/>
            <a:ext cx="1089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Didact Gothic"/>
                <a:ea typeface="Didact Gothic"/>
                <a:cs typeface="Didact Gothic"/>
                <a:sym typeface="Didact Gothic"/>
              </a:rPr>
              <a:t>Adultos </a:t>
            </a:r>
            <a:endParaRPr sz="11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" name="Google Shape;338;gd70ecd674f_0_98">
            <a:extLst>
              <a:ext uri="{FF2B5EF4-FFF2-40B4-BE49-F238E27FC236}">
                <a16:creationId xmlns:a16="http://schemas.microsoft.com/office/drawing/2014/main" id="{ACE4C84B-EDB3-440F-B0F6-D5510DE4295E}"/>
              </a:ext>
            </a:extLst>
          </p:cNvPr>
          <p:cNvSpPr/>
          <p:nvPr/>
        </p:nvSpPr>
        <p:spPr>
          <a:xfrm>
            <a:off x="7044550" y="2598343"/>
            <a:ext cx="1289100" cy="35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40;gd70ecd674f_0_98">
            <a:extLst>
              <a:ext uri="{FF2B5EF4-FFF2-40B4-BE49-F238E27FC236}">
                <a16:creationId xmlns:a16="http://schemas.microsoft.com/office/drawing/2014/main" id="{7317EE5B-EDFC-4A7D-AF7E-B06FB308183E}"/>
              </a:ext>
            </a:extLst>
          </p:cNvPr>
          <p:cNvSpPr/>
          <p:nvPr/>
        </p:nvSpPr>
        <p:spPr>
          <a:xfrm>
            <a:off x="7051620" y="3107016"/>
            <a:ext cx="1289100" cy="23700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41;gd70ecd674f_0_98">
            <a:extLst>
              <a:ext uri="{FF2B5EF4-FFF2-40B4-BE49-F238E27FC236}">
                <a16:creationId xmlns:a16="http://schemas.microsoft.com/office/drawing/2014/main" id="{A9CFD308-C543-446D-AA65-316432E05CE2}"/>
              </a:ext>
            </a:extLst>
          </p:cNvPr>
          <p:cNvSpPr txBox="1"/>
          <p:nvPr/>
        </p:nvSpPr>
        <p:spPr>
          <a:xfrm>
            <a:off x="7151669" y="3030127"/>
            <a:ext cx="10890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Didact Gothic"/>
                <a:ea typeface="Didact Gothic"/>
                <a:cs typeface="Didact Gothic"/>
                <a:sym typeface="Didact Gothic"/>
              </a:rPr>
              <a:t>Jovens Adultos</a:t>
            </a:r>
            <a:endParaRPr sz="11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" name="Google Shape;338;gd70ecd674f_0_98">
            <a:extLst>
              <a:ext uri="{FF2B5EF4-FFF2-40B4-BE49-F238E27FC236}">
                <a16:creationId xmlns:a16="http://schemas.microsoft.com/office/drawing/2014/main" id="{DC4512C6-9AF7-4FBE-A29E-5131D3106CC4}"/>
              </a:ext>
            </a:extLst>
          </p:cNvPr>
          <p:cNvSpPr/>
          <p:nvPr/>
        </p:nvSpPr>
        <p:spPr>
          <a:xfrm>
            <a:off x="7046459" y="2061838"/>
            <a:ext cx="1289100" cy="35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39;gd70ecd674f_0_98">
            <a:extLst>
              <a:ext uri="{FF2B5EF4-FFF2-40B4-BE49-F238E27FC236}">
                <a16:creationId xmlns:a16="http://schemas.microsoft.com/office/drawing/2014/main" id="{4636C3F0-395E-4A30-82E9-413F97936EEC}"/>
              </a:ext>
            </a:extLst>
          </p:cNvPr>
          <p:cNvSpPr txBox="1"/>
          <p:nvPr/>
        </p:nvSpPr>
        <p:spPr>
          <a:xfrm>
            <a:off x="7144599" y="2516281"/>
            <a:ext cx="1089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Didact Gothic"/>
                <a:ea typeface="Didact Gothic"/>
                <a:cs typeface="Didact Gothic"/>
                <a:sym typeface="Didact Gothic"/>
              </a:rPr>
              <a:t>Jovens Ensino Superior</a:t>
            </a:r>
            <a:endParaRPr sz="11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" name="Google Shape;339;gd70ecd674f_0_98">
            <a:extLst>
              <a:ext uri="{FF2B5EF4-FFF2-40B4-BE49-F238E27FC236}">
                <a16:creationId xmlns:a16="http://schemas.microsoft.com/office/drawing/2014/main" id="{E1F8A0B9-F5C3-4C54-9157-F3A8F8F26D8A}"/>
              </a:ext>
            </a:extLst>
          </p:cNvPr>
          <p:cNvSpPr txBox="1"/>
          <p:nvPr/>
        </p:nvSpPr>
        <p:spPr>
          <a:xfrm>
            <a:off x="7144598" y="1979776"/>
            <a:ext cx="1089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Didact Gothic"/>
                <a:ea typeface="Didact Gothic"/>
                <a:cs typeface="Didact Gothic"/>
                <a:sym typeface="Didact Gothic"/>
              </a:rPr>
              <a:t>Jovens Ensino Secundário</a:t>
            </a:r>
            <a:endParaRPr sz="11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0" name="Google Shape;340;gd70ecd674f_0_98">
            <a:extLst>
              <a:ext uri="{FF2B5EF4-FFF2-40B4-BE49-F238E27FC236}">
                <a16:creationId xmlns:a16="http://schemas.microsoft.com/office/drawing/2014/main" id="{76667E78-E25B-44DC-AF8A-7D98796F741D}"/>
              </a:ext>
            </a:extLst>
          </p:cNvPr>
          <p:cNvSpPr/>
          <p:nvPr/>
        </p:nvSpPr>
        <p:spPr>
          <a:xfrm>
            <a:off x="7046460" y="1522929"/>
            <a:ext cx="1289100" cy="31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41;gd70ecd674f_0_98">
            <a:extLst>
              <a:ext uri="{FF2B5EF4-FFF2-40B4-BE49-F238E27FC236}">
                <a16:creationId xmlns:a16="http://schemas.microsoft.com/office/drawing/2014/main" id="{20761A78-20E0-4EE5-A681-8D15C120B38B}"/>
              </a:ext>
            </a:extLst>
          </p:cNvPr>
          <p:cNvSpPr txBox="1"/>
          <p:nvPr/>
        </p:nvSpPr>
        <p:spPr>
          <a:xfrm>
            <a:off x="7049708" y="1438329"/>
            <a:ext cx="127878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Didact Gothic"/>
                <a:ea typeface="Didact Gothic"/>
                <a:cs typeface="Didact Gothic"/>
                <a:sym typeface="Didact Gothic"/>
              </a:rPr>
              <a:t>Jovens do 8º e 9º ano</a:t>
            </a:r>
            <a:endParaRPr sz="11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70ecd674f_0_109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d70ecd674f_0_109"/>
          <p:cNvSpPr txBox="1">
            <a:spLocks noGrp="1"/>
          </p:cNvSpPr>
          <p:nvPr>
            <p:ph type="title"/>
          </p:nvPr>
        </p:nvSpPr>
        <p:spPr>
          <a:xfrm>
            <a:off x="2827325" y="2261000"/>
            <a:ext cx="538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Análise de Mercado</a:t>
            </a:r>
            <a:endParaRPr sz="3000" b="1"/>
          </a:p>
        </p:txBody>
      </p:sp>
      <p:sp>
        <p:nvSpPr>
          <p:cNvPr id="378" name="Google Shape;378;gd70ecd674f_0_109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</a:t>
            </a:r>
            <a:r>
              <a:rPr lang="en"/>
              <a:t>2</a:t>
            </a:r>
            <a:endParaRPr b="1"/>
          </a:p>
        </p:txBody>
      </p:sp>
      <p:sp>
        <p:nvSpPr>
          <p:cNvPr id="379" name="Google Shape;379;gd70ecd674f_0_109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2.1. Avaliação do potencial de mercado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2.2. Análise competitiva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380" name="Google Shape;380;gd70ecd674f_0_109"/>
          <p:cNvCxnSpPr/>
          <p:nvPr/>
        </p:nvCxnSpPr>
        <p:spPr>
          <a:xfrm>
            <a:off x="7425248" y="292088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1" name="Google Shape;381;gd70ecd674f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d764b6abf9_0_1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2.1. Avaliação do Potencial de Mercado</a:t>
            </a:r>
            <a:endParaRPr sz="2000" b="1" dirty="0"/>
          </a:p>
        </p:txBody>
      </p:sp>
      <p:sp>
        <p:nvSpPr>
          <p:cNvPr id="387" name="Google Shape;387;gd764b6abf9_0_1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42480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Dados Secundários Sobre o Mercado: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Através da tabela ao lado, verificamos que, no ano de 2019, existia um total de 1 147 437 estudantes que poderiam usufruir dos nossos serviços.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De acordo com um artigo da Universidade Veiga de Almeida, publicado no jornal “O Globo” em 2017, verificamos que “A grande quantidade de opções para estudar é apontada por muitos estudantes como um obstáculo na hora de escolha.” Deste modo, os nossos serviços seriam pertinentes, dado que a mesma fonte revela que “Com ajuda de testes ou um coach vocacional, os candidatos garantem maiores chances de encontrar uma carreira compatível com seus gostos e ambições”.</a:t>
            </a:r>
            <a:endParaRPr sz="1500" b="1"/>
          </a:p>
        </p:txBody>
      </p:sp>
      <p:cxnSp>
        <p:nvCxnSpPr>
          <p:cNvPr id="388" name="Google Shape;388;gd764b6abf9_0_1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9" name="Google Shape;389;gd764b6abf9_0_1"/>
          <p:cNvPicPr preferRelativeResize="0"/>
          <p:nvPr/>
        </p:nvPicPr>
        <p:blipFill rotWithShape="1">
          <a:blip r:embed="rId3">
            <a:alphaModFix/>
          </a:blip>
          <a:srcRect l="35264" t="15428" r="20571" b="14060"/>
          <a:stretch/>
        </p:blipFill>
        <p:spPr>
          <a:xfrm>
            <a:off x="4961225" y="1058050"/>
            <a:ext cx="4038451" cy="36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d764b6abf9_0_1"/>
          <p:cNvSpPr/>
          <p:nvPr/>
        </p:nvSpPr>
        <p:spPr>
          <a:xfrm>
            <a:off x="6750850" y="4420200"/>
            <a:ext cx="2160000" cy="16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d764b6abf9_0_1"/>
          <p:cNvSpPr txBox="1"/>
          <p:nvPr/>
        </p:nvSpPr>
        <p:spPr>
          <a:xfrm>
            <a:off x="7413875" y="4621200"/>
            <a:ext cx="173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Legenda: Alunos matriculados: total e por nível de ensino</a:t>
            </a:r>
            <a:endParaRPr sz="5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Fonte: Pordata</a:t>
            </a:r>
            <a:endParaRPr sz="5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https://www.pordata.pt/Portugal/Alunos+matriculados+total+e+por+n%c3%advel+de+ensino-1002</a:t>
            </a:r>
            <a:r>
              <a:rPr lang="en" sz="5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5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764b6abf9_0_7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2.1. Avaliação do Potencial de Mercado</a:t>
            </a:r>
            <a:endParaRPr sz="2000" b="1" dirty="0"/>
          </a:p>
        </p:txBody>
      </p:sp>
      <p:sp>
        <p:nvSpPr>
          <p:cNvPr id="397" name="Google Shape;397;gd764b6abf9_0_7"/>
          <p:cNvSpPr txBox="1">
            <a:spLocks noGrp="1"/>
          </p:cNvSpPr>
          <p:nvPr>
            <p:ph type="body" idx="1"/>
          </p:nvPr>
        </p:nvSpPr>
        <p:spPr>
          <a:xfrm>
            <a:off x="713225" y="968025"/>
            <a:ext cx="8286451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Estudos de Mercado Comprovativos da Existência e do Interesse dos Clientes: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Análise do Inquérito por Questionário: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Realizamos um questionário com um total de 11 perguntas, sendo que 7 são de resposta fechada e 4 de resposta aberta. A amostra (41 inquiridos) pode ser considerada probabilística por conveniência, uma vez que o inquérito foi publicado nas redes sociais Facebook, Messenger e Instagram.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41 Participantes</a:t>
            </a:r>
            <a:r>
              <a:rPr lang="en" dirty="0"/>
              <a:t>: 27 (65.9%) Género Feminino</a:t>
            </a:r>
            <a:r>
              <a:rPr lang="en" b="1" dirty="0"/>
              <a:t> |</a:t>
            </a:r>
            <a:r>
              <a:rPr lang="en" dirty="0"/>
              <a:t> 14 (34.1%) Género Masculino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Idade:</a:t>
            </a:r>
            <a:r>
              <a:rPr lang="en" dirty="0"/>
              <a:t> 11 (26.8%) entre os 15 e 19 anos</a:t>
            </a:r>
            <a:r>
              <a:rPr lang="en" b="1" dirty="0"/>
              <a:t> |</a:t>
            </a:r>
            <a:r>
              <a:rPr lang="en" dirty="0"/>
              <a:t> 30 (73.2%) entre os 20 e 25 anos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Zona Geográfica:</a:t>
            </a:r>
            <a:r>
              <a:rPr lang="en" dirty="0"/>
              <a:t> 40 (97.6%) do Norte </a:t>
            </a:r>
            <a:r>
              <a:rPr lang="en" b="1" dirty="0"/>
              <a:t>| </a:t>
            </a:r>
            <a:r>
              <a:rPr lang="en" dirty="0"/>
              <a:t>1 (2.4%) do Centro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Ano que Frequenta:</a:t>
            </a:r>
            <a:r>
              <a:rPr lang="en" dirty="0"/>
              <a:t> 6 (14.6%) do Ensino Secundário </a:t>
            </a:r>
            <a:r>
              <a:rPr lang="en" b="1" dirty="0"/>
              <a:t>| </a:t>
            </a:r>
            <a:r>
              <a:rPr lang="en" dirty="0"/>
              <a:t>35 (85.4%) do Ensino Superior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“Conheces alguma empresa que preste este serviço?”:</a:t>
            </a:r>
            <a:r>
              <a:rPr lang="en" dirty="0"/>
              <a:t> 6 (14.6%) responderam </a:t>
            </a:r>
            <a:r>
              <a:rPr lang="en" dirty="0">
                <a:solidFill>
                  <a:srgbClr val="980000"/>
                </a:solidFill>
              </a:rPr>
              <a:t>“Sim”</a:t>
            </a:r>
            <a:r>
              <a:rPr lang="en" dirty="0"/>
              <a:t> </a:t>
            </a:r>
            <a:r>
              <a:rPr lang="en" b="1" dirty="0"/>
              <a:t>| </a:t>
            </a:r>
            <a:r>
              <a:rPr lang="en" dirty="0"/>
              <a:t>35 </a:t>
            </a: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dirty="0"/>
              <a:t>(85.4%) responderam </a:t>
            </a:r>
            <a:r>
              <a:rPr lang="en" dirty="0">
                <a:solidFill>
                  <a:srgbClr val="980000"/>
                </a:solidFill>
              </a:rPr>
              <a:t>“Não”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highlight>
                <a:srgbClr val="F9CB9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cxnSp>
        <p:nvCxnSpPr>
          <p:cNvPr id="398" name="Google Shape;398;gd764b6abf9_0_7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9" name="Google Shape;399;gd764b6abf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8eaa79bdc_3_37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2.1. Avaliação do Potencial de Mercado</a:t>
            </a:r>
            <a:endParaRPr sz="2000" b="1" dirty="0"/>
          </a:p>
        </p:txBody>
      </p:sp>
      <p:sp>
        <p:nvSpPr>
          <p:cNvPr id="405" name="Google Shape;405;gd8eaa79bdc_3_37"/>
          <p:cNvSpPr txBox="1">
            <a:spLocks noGrp="1"/>
          </p:cNvSpPr>
          <p:nvPr>
            <p:ph type="body" idx="1"/>
          </p:nvPr>
        </p:nvSpPr>
        <p:spPr>
          <a:xfrm>
            <a:off x="713225" y="1117900"/>
            <a:ext cx="6938859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“Se respondeste ‘Sim’ na questão anterior, qual?”</a:t>
            </a:r>
            <a:r>
              <a:rPr lang="en" dirty="0"/>
              <a:t>: 4 (66.7%) Inspiring Future</a:t>
            </a:r>
            <a:r>
              <a:rPr lang="en" b="1" dirty="0"/>
              <a:t> |</a:t>
            </a:r>
            <a:r>
              <a:rPr lang="en" dirty="0"/>
              <a:t> 1 (16.7%) Sparking Agency </a:t>
            </a:r>
            <a:r>
              <a:rPr lang="en" b="1" dirty="0"/>
              <a:t>|</a:t>
            </a:r>
            <a:r>
              <a:rPr lang="en" dirty="0"/>
              <a:t> 1 (16.7%) Universidade Sénior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“De 1 a 5 (sendo que 1 é pouco relevante e 5 muito relevante) qual a pertinência da introdução desta empresa no mercado?”:</a:t>
            </a:r>
            <a:r>
              <a:rPr lang="en" dirty="0"/>
              <a:t> 1 (2.4%) responderam </a:t>
            </a:r>
            <a:r>
              <a:rPr lang="en" dirty="0">
                <a:solidFill>
                  <a:srgbClr val="980000"/>
                </a:solidFill>
              </a:rPr>
              <a:t>“1”</a:t>
            </a:r>
            <a:r>
              <a:rPr lang="en" dirty="0"/>
              <a:t> </a:t>
            </a:r>
            <a:r>
              <a:rPr lang="en" b="1" dirty="0"/>
              <a:t> |</a:t>
            </a:r>
            <a:r>
              <a:rPr lang="en" dirty="0"/>
              <a:t> 3 (7.3%) responderam </a:t>
            </a:r>
            <a:r>
              <a:rPr lang="en" dirty="0">
                <a:solidFill>
                  <a:srgbClr val="980000"/>
                </a:solidFill>
              </a:rPr>
              <a:t>“3”</a:t>
            </a:r>
            <a:r>
              <a:rPr lang="en" dirty="0"/>
              <a:t> </a:t>
            </a:r>
            <a:r>
              <a:rPr lang="en" b="1" dirty="0"/>
              <a:t>|</a:t>
            </a:r>
            <a:r>
              <a:rPr lang="en" dirty="0"/>
              <a:t> 22 (53.7%) responderam </a:t>
            </a:r>
            <a:r>
              <a:rPr lang="en" dirty="0">
                <a:solidFill>
                  <a:srgbClr val="980000"/>
                </a:solidFill>
              </a:rPr>
              <a:t>“4”</a:t>
            </a:r>
            <a:r>
              <a:rPr lang="en" b="1" dirty="0"/>
              <a:t> |</a:t>
            </a:r>
            <a:r>
              <a:rPr lang="en" dirty="0"/>
              <a:t> 15 (36.6%) responderam </a:t>
            </a:r>
            <a:r>
              <a:rPr lang="en" dirty="0">
                <a:solidFill>
                  <a:srgbClr val="980000"/>
                </a:solidFill>
              </a:rPr>
              <a:t>“5”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/>
              <a:t>“Que serviços gostarias que esta empresa prestasse?”:</a:t>
            </a:r>
            <a:r>
              <a:rPr lang="en" dirty="0"/>
              <a:t> 39 (95.1%) responderam </a:t>
            </a:r>
            <a:r>
              <a:rPr lang="en" dirty="0">
                <a:solidFill>
                  <a:srgbClr val="980000"/>
                </a:solidFill>
              </a:rPr>
              <a:t>“Estágios”</a:t>
            </a:r>
            <a:r>
              <a:rPr lang="en" dirty="0"/>
              <a:t> </a:t>
            </a:r>
            <a:r>
              <a:rPr lang="en" b="1" dirty="0"/>
              <a:t> |</a:t>
            </a:r>
            <a:r>
              <a:rPr lang="en" dirty="0"/>
              <a:t> 29 (70.7%) responderam </a:t>
            </a:r>
            <a:r>
              <a:rPr lang="en" dirty="0">
                <a:solidFill>
                  <a:srgbClr val="980000"/>
                </a:solidFill>
              </a:rPr>
              <a:t>“Workshops”</a:t>
            </a:r>
            <a:r>
              <a:rPr lang="en" dirty="0"/>
              <a:t> </a:t>
            </a:r>
            <a:r>
              <a:rPr lang="en" b="1" dirty="0"/>
              <a:t>|</a:t>
            </a:r>
            <a:r>
              <a:rPr lang="en" dirty="0"/>
              <a:t> 17 (41.5%) responderam </a:t>
            </a:r>
            <a:r>
              <a:rPr lang="en" dirty="0">
                <a:solidFill>
                  <a:srgbClr val="980000"/>
                </a:solidFill>
              </a:rPr>
              <a:t>“Visitas de Estudos”</a:t>
            </a:r>
            <a:r>
              <a:rPr lang="en" b="1" dirty="0"/>
              <a:t> |</a:t>
            </a:r>
            <a:r>
              <a:rPr lang="en" dirty="0"/>
              <a:t> 29 (70.7%) responderam </a:t>
            </a:r>
            <a:r>
              <a:rPr lang="en" dirty="0">
                <a:solidFill>
                  <a:srgbClr val="980000"/>
                </a:solidFill>
              </a:rPr>
              <a:t>“Formações (incluindo o preenchimento do IRS e de outras questões burocráticas)”</a:t>
            </a:r>
            <a:r>
              <a:rPr lang="en" dirty="0"/>
              <a:t> </a:t>
            </a:r>
            <a:r>
              <a:rPr lang="en" b="1" dirty="0"/>
              <a:t>| </a:t>
            </a:r>
            <a:r>
              <a:rPr lang="en" dirty="0"/>
              <a:t>26 (63.4%) responderam </a:t>
            </a:r>
            <a:r>
              <a:rPr lang="en" dirty="0">
                <a:solidFill>
                  <a:srgbClr val="980000"/>
                </a:solidFill>
              </a:rPr>
              <a:t>“Auxílio na Elaboração de Currículos e na Preparação para Entrevistas de Emprego”</a:t>
            </a:r>
            <a:r>
              <a:rPr lang="en" dirty="0"/>
              <a:t> </a:t>
            </a:r>
            <a:r>
              <a:rPr lang="en" b="1" dirty="0"/>
              <a:t> |</a:t>
            </a:r>
            <a:r>
              <a:rPr lang="en" dirty="0"/>
              <a:t> 20 (48.8%) responderam </a:t>
            </a:r>
            <a:r>
              <a:rPr lang="en" dirty="0">
                <a:solidFill>
                  <a:srgbClr val="980000"/>
                </a:solidFill>
              </a:rPr>
              <a:t>“Apoio à Candidatura para o Ensino Superior/Mestrado”</a:t>
            </a:r>
            <a:r>
              <a:rPr lang="en" dirty="0"/>
              <a:t> </a:t>
            </a:r>
            <a:r>
              <a:rPr lang="en" b="1" dirty="0"/>
              <a:t>|</a:t>
            </a:r>
            <a:r>
              <a:rPr lang="en" dirty="0"/>
              <a:t> 17 (41.5%) responderam </a:t>
            </a:r>
            <a:r>
              <a:rPr lang="en" dirty="0">
                <a:solidFill>
                  <a:srgbClr val="980000"/>
                </a:solidFill>
              </a:rPr>
              <a:t>“Apoio Vocacional realizado por um/a Psicólogo/a”</a:t>
            </a:r>
            <a:r>
              <a:rPr lang="en" b="1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cxnSp>
        <p:nvCxnSpPr>
          <p:cNvPr id="406" name="Google Shape;406;gd8eaa79bdc_3_37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7" name="Google Shape;407;gd8eaa79bdc_3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8eaa79bdc_3_54"/>
          <p:cNvSpPr txBox="1">
            <a:spLocks noGrp="1"/>
          </p:cNvSpPr>
          <p:nvPr>
            <p:ph type="subTitle" idx="1"/>
          </p:nvPr>
        </p:nvSpPr>
        <p:spPr>
          <a:xfrm>
            <a:off x="3984575" y="3561650"/>
            <a:ext cx="4194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Ana Sofia Simões, al68311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Carla Marques, al68252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Juliana Soares, al68375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Mariana Barbosa, al68194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96" name="Google Shape;196;gd8eaa79bdc_3_54"/>
          <p:cNvCxnSpPr/>
          <p:nvPr/>
        </p:nvCxnSpPr>
        <p:spPr>
          <a:xfrm>
            <a:off x="7451425" y="35616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7" name="Google Shape;197;gd8eaa79bdc_3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75" y="219025"/>
            <a:ext cx="3166900" cy="25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d8eaa79bdc_3_54"/>
          <p:cNvPicPr preferRelativeResize="0"/>
          <p:nvPr/>
        </p:nvPicPr>
        <p:blipFill rotWithShape="1">
          <a:blip r:embed="rId4">
            <a:alphaModFix/>
          </a:blip>
          <a:srcRect t="22239"/>
          <a:stretch/>
        </p:blipFill>
        <p:spPr>
          <a:xfrm>
            <a:off x="7633975" y="36700"/>
            <a:ext cx="1475275" cy="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764b6abf9_0_13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2.2. Análise Competitiva</a:t>
            </a:r>
            <a:endParaRPr sz="2000" b="1" dirty="0"/>
          </a:p>
        </p:txBody>
      </p:sp>
      <p:sp>
        <p:nvSpPr>
          <p:cNvPr id="413" name="Google Shape;413;gd764b6abf9_0_13"/>
          <p:cNvSpPr txBox="1">
            <a:spLocks noGrp="1"/>
          </p:cNvSpPr>
          <p:nvPr>
            <p:ph type="body" idx="1"/>
          </p:nvPr>
        </p:nvSpPr>
        <p:spPr>
          <a:xfrm>
            <a:off x="856775" y="1243700"/>
            <a:ext cx="78159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Identificação de Potenciais Competidores por Níveis de Concorrência: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⌑ </a:t>
            </a:r>
            <a:r>
              <a:rPr lang="en" dirty="0"/>
              <a:t>Inspiring Future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⌑ </a:t>
            </a:r>
            <a:r>
              <a:rPr lang="en" dirty="0"/>
              <a:t>Design the Future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⌑ </a:t>
            </a:r>
            <a:r>
              <a:rPr lang="en" dirty="0"/>
              <a:t>Psicólogos que realizam testes psicotécnicos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b="1" dirty="0"/>
          </a:p>
        </p:txBody>
      </p:sp>
      <p:cxnSp>
        <p:nvCxnSpPr>
          <p:cNvPr id="414" name="Google Shape;414;gd764b6abf9_0_1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5" name="Google Shape;415;gd764b6abf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d764b6abf9_0_13"/>
          <p:cNvSpPr/>
          <p:nvPr/>
        </p:nvSpPr>
        <p:spPr>
          <a:xfrm>
            <a:off x="2519525" y="2377938"/>
            <a:ext cx="4490400" cy="1587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764b6abf9_0_19"/>
          <p:cNvSpPr txBox="1">
            <a:spLocks noGrp="1"/>
          </p:cNvSpPr>
          <p:nvPr>
            <p:ph type="title"/>
          </p:nvPr>
        </p:nvSpPr>
        <p:spPr>
          <a:xfrm>
            <a:off x="713225" y="292682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2.2. Análise Competitiva</a:t>
            </a:r>
            <a:endParaRPr sz="2000" b="1" dirty="0"/>
          </a:p>
        </p:txBody>
      </p:sp>
      <p:sp>
        <p:nvSpPr>
          <p:cNvPr id="422" name="Google Shape;422;gd764b6abf9_0_19"/>
          <p:cNvSpPr txBox="1">
            <a:spLocks noGrp="1"/>
          </p:cNvSpPr>
          <p:nvPr>
            <p:ph type="body" idx="1"/>
          </p:nvPr>
        </p:nvSpPr>
        <p:spPr>
          <a:xfrm>
            <a:off x="713225" y="962625"/>
            <a:ext cx="72129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Características, Forças e Fraquezas dos Principais Concorrentes: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80000"/>
                </a:solidFill>
              </a:rPr>
              <a:t>Inspiring Future: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/>
              <a:t>A Associação Inspirar o Futuro é uma associação juvenil sem fins lucrativos com o objetivo de desenvolver iniciativas na área da educação, trabalhando primordialmente com escolas secundárias e ensino superior, tendo projetos específicos para cada um destes públicos-alvo. 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 dirty="0"/>
              <a:t>Forças: </a:t>
            </a:r>
            <a:endParaRPr sz="1300" b="1" u="sng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Proporciona suporte ao sistema educativo nacional através de projetos inovadores que chegam diretamente aos alunos e que os ajudam a tomar decisões importantes para o futuro; </a:t>
            </a: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Atuam, a curto prazo, diretamente na comunidade escolar com principal foco nos alunos, no seu acesso à informação, motivação e desenvolvimento de competências; </a:t>
            </a: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Tem sido reconhecida pela sua atuação na área da educação e já recebeu vários prémios e distinções, como: 3º Prémio Manuel António da Mota em 2016; 2º Prémio Porto Jovem; 1º Lugar no Concurso Realize o Seu Sonho da Acredita Portugal; etc.</a:t>
            </a:r>
            <a:endParaRPr sz="1200" dirty="0"/>
          </a:p>
          <a:p>
            <a:pPr marL="1714500" lvl="0" indent="0" algn="l" rtl="0">
              <a:lnSpc>
                <a:spcPct val="204545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423" name="Google Shape;423;gd764b6abf9_0_19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4" name="Google Shape;424;gd764b6abf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052B0FD-821A-4CAD-BD8F-A233606DFD50}"/>
              </a:ext>
            </a:extLst>
          </p:cNvPr>
          <p:cNvSpPr/>
          <p:nvPr/>
        </p:nvSpPr>
        <p:spPr>
          <a:xfrm>
            <a:off x="126380" y="111512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62d9c0633_0_3"/>
          <p:cNvSpPr txBox="1">
            <a:spLocks noGrp="1"/>
          </p:cNvSpPr>
          <p:nvPr>
            <p:ph type="title"/>
          </p:nvPr>
        </p:nvSpPr>
        <p:spPr>
          <a:xfrm>
            <a:off x="713225" y="30755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2.2. Análise Competitiva</a:t>
            </a:r>
            <a:endParaRPr sz="2000" b="1" dirty="0"/>
          </a:p>
        </p:txBody>
      </p:sp>
      <p:sp>
        <p:nvSpPr>
          <p:cNvPr id="430" name="Google Shape;430;gd62d9c0633_0_3"/>
          <p:cNvSpPr txBox="1">
            <a:spLocks noGrp="1"/>
          </p:cNvSpPr>
          <p:nvPr>
            <p:ph type="body" idx="1"/>
          </p:nvPr>
        </p:nvSpPr>
        <p:spPr>
          <a:xfrm>
            <a:off x="713225" y="962625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Características, Forças e Fraquezas dos Principais Concorrentes: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Inspiring Future: 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/>
              <a:t>Fraquezas: </a:t>
            </a:r>
            <a:endParaRPr sz="1300" b="1" u="sng"/>
          </a:p>
          <a:p>
            <a:pPr marL="457200" marR="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Apresentam serviços inovadores, mas não possuem os mesmos serviços que a nossa empresa; </a:t>
            </a:r>
            <a:endParaRPr sz="1200"/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Não oferece aos jovens a possibilidade de realizar estágios em empresas, tal como a Open Your Mind.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cxnSp>
        <p:nvCxnSpPr>
          <p:cNvPr id="431" name="Google Shape;431;gd62d9c0633_0_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2" name="Google Shape;432;gd62d9c0633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FBE581B-DC41-45CB-B73F-CD5B36F74806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62d9c0633_0_10"/>
          <p:cNvSpPr txBox="1">
            <a:spLocks noGrp="1"/>
          </p:cNvSpPr>
          <p:nvPr>
            <p:ph type="title"/>
          </p:nvPr>
        </p:nvSpPr>
        <p:spPr>
          <a:xfrm>
            <a:off x="713225" y="292682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2.2. Análise Competitiva</a:t>
            </a:r>
            <a:endParaRPr sz="2000" b="1" dirty="0"/>
          </a:p>
        </p:txBody>
      </p:sp>
      <p:sp>
        <p:nvSpPr>
          <p:cNvPr id="438" name="Google Shape;438;gd62d9c0633_0_10"/>
          <p:cNvSpPr txBox="1">
            <a:spLocks noGrp="1"/>
          </p:cNvSpPr>
          <p:nvPr>
            <p:ph type="body" idx="1"/>
          </p:nvPr>
        </p:nvSpPr>
        <p:spPr>
          <a:xfrm>
            <a:off x="713225" y="962625"/>
            <a:ext cx="70524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Características, Forças e Fraquezas dos Principais Concorrentes: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Design the future:</a:t>
            </a:r>
            <a:r>
              <a:rPr lang="en" b="1"/>
              <a:t> 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/>
              <a:t>Esta é uma plataforma de exploração vocacional que ajuda os jovens a descobrir a sua profissão. Basicamente, conseguem ter acesso a informações importantes para começar a construir a carreira. Neste site existem vários vídeos com testemunhos sobre profissões, guias com a descrição da oferta informativa disponível e guias com atividades de autoconhecimento.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/>
              <a:t>Forças:</a:t>
            </a:r>
            <a:r>
              <a:rPr lang="en" sz="1300" b="1"/>
              <a:t> </a:t>
            </a:r>
            <a:endParaRPr sz="1300" b="1"/>
          </a:p>
          <a:p>
            <a:pPr marL="457200" marR="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Fácil acesso pelo facto de estar sempre disponível online.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/>
              <a:t>Fraquezas:</a:t>
            </a:r>
            <a:r>
              <a:rPr lang="en" sz="1300" b="1"/>
              <a:t> </a:t>
            </a:r>
            <a:endParaRPr sz="1300" b="1"/>
          </a:p>
          <a:p>
            <a:pPr marL="457200" marR="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Não atua nem apresenta os serviços presencialmente; </a:t>
            </a:r>
            <a:endParaRPr sz="1200"/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Basicamente, só fornece informações úteis para as tomadas de decisões dos jovens, mas não oferece serviços variados como a Open Your Mind.</a:t>
            </a:r>
            <a:endParaRPr sz="1200"/>
          </a:p>
        </p:txBody>
      </p:sp>
      <p:cxnSp>
        <p:nvCxnSpPr>
          <p:cNvPr id="439" name="Google Shape;439;gd62d9c0633_0_10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0" name="Google Shape;440;gd62d9c063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4F2618-80EE-406A-81EE-DC915C7BADB9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62d9c0633_0_18"/>
          <p:cNvSpPr txBox="1">
            <a:spLocks noGrp="1"/>
          </p:cNvSpPr>
          <p:nvPr>
            <p:ph type="title"/>
          </p:nvPr>
        </p:nvSpPr>
        <p:spPr>
          <a:xfrm>
            <a:off x="713225" y="307551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2.2. Análise Competitiva</a:t>
            </a:r>
            <a:endParaRPr sz="2000" b="1" dirty="0"/>
          </a:p>
        </p:txBody>
      </p:sp>
      <p:sp>
        <p:nvSpPr>
          <p:cNvPr id="446" name="Google Shape;446;gd62d9c0633_0_18"/>
          <p:cNvSpPr txBox="1">
            <a:spLocks noGrp="1"/>
          </p:cNvSpPr>
          <p:nvPr>
            <p:ph type="body" idx="1"/>
          </p:nvPr>
        </p:nvSpPr>
        <p:spPr>
          <a:xfrm>
            <a:off x="713225" y="962625"/>
            <a:ext cx="70221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Características, Forças e Fraquezas dos Principais Concorrentes: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</a:rPr>
              <a:t>Psicólogos que realizam testes psocotécnicos: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/>
              <a:t>Normalmente, todas as escolas possuem psicólogos para ajudar os alunos a tomar decisões relativamente ao seu futuro. 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/>
              <a:t>Forças:</a:t>
            </a:r>
            <a:r>
              <a:rPr lang="en" sz="1300" b="1"/>
              <a:t> </a:t>
            </a:r>
            <a:endParaRPr sz="1300" b="1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Os alunos, através destes testes psicotécnicos, conseguem perceber qual a área com que mais se identificam.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/>
              <a:t>Fraquezas: </a:t>
            </a:r>
            <a:endParaRPr sz="1300" b="1" u="sng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Através dos resultados dos testes psicotécnicos, os jovens não conseguem ter a certeza se de facto é aquela área que querem seguir ou não, pois não têm nenhuma experiência/conhecimento na área. A Open Your Mind tem a vantagem de oferecer estágios para que os estudantes tenham a perceção do mercado de trabalho.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cxnSp>
        <p:nvCxnSpPr>
          <p:cNvPr id="447" name="Google Shape;447;gd62d9c0633_0_18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8" name="Google Shape;448;gd62d9c063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1463BC6-B51F-4E1C-922E-042AD95E260E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764b6abf9_0_25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d764b6abf9_0_25"/>
          <p:cNvSpPr txBox="1">
            <a:spLocks noGrp="1"/>
          </p:cNvSpPr>
          <p:nvPr>
            <p:ph type="title"/>
          </p:nvPr>
        </p:nvSpPr>
        <p:spPr>
          <a:xfrm>
            <a:off x="2827325" y="2261000"/>
            <a:ext cx="538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Plano de Marketing</a:t>
            </a:r>
            <a:endParaRPr sz="3000" b="1"/>
          </a:p>
        </p:txBody>
      </p:sp>
      <p:sp>
        <p:nvSpPr>
          <p:cNvPr id="455" name="Google Shape;455;gd764b6abf9_0_25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</a:t>
            </a:r>
            <a:r>
              <a:rPr lang="en"/>
              <a:t>3</a:t>
            </a:r>
            <a:endParaRPr b="1"/>
          </a:p>
        </p:txBody>
      </p:sp>
      <p:sp>
        <p:nvSpPr>
          <p:cNvPr id="456" name="Google Shape;456;gd764b6abf9_0_25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3.1. Decisões estratégicas de marketing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3.2. Ações de marketing-mix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3.3. Previsões de vendas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457" name="Google Shape;457;gd764b6abf9_0_25"/>
          <p:cNvCxnSpPr/>
          <p:nvPr/>
        </p:nvCxnSpPr>
        <p:spPr>
          <a:xfrm>
            <a:off x="7425248" y="292088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8" name="Google Shape;458;gd764b6abf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d764b6abf9_0_34"/>
          <p:cNvSpPr txBox="1">
            <a:spLocks noGrp="1"/>
          </p:cNvSpPr>
          <p:nvPr>
            <p:ph type="title"/>
          </p:nvPr>
        </p:nvSpPr>
        <p:spPr>
          <a:xfrm>
            <a:off x="781300" y="-69617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3.1. Decisões Estratégicas de Marketing</a:t>
            </a:r>
            <a:endParaRPr sz="2000" b="1" dirty="0"/>
          </a:p>
        </p:txBody>
      </p:sp>
      <p:cxnSp>
        <p:nvCxnSpPr>
          <p:cNvPr id="464" name="Google Shape;464;gd764b6abf9_0_34"/>
          <p:cNvCxnSpPr/>
          <p:nvPr/>
        </p:nvCxnSpPr>
        <p:spPr>
          <a:xfrm>
            <a:off x="876800" y="5286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5" name="Google Shape;465;gd764b6abf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6" name="Google Shape;466;gd764b6abf9_0_34"/>
          <p:cNvGraphicFramePr/>
          <p:nvPr/>
        </p:nvGraphicFramePr>
        <p:xfrm>
          <a:off x="440325" y="667850"/>
          <a:ext cx="7574350" cy="4360773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7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Mercado alvos prioritários 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 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básico: 8ªano e 9º ano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 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 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 e Erasmus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secundário: 10º,11º e 12º ano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 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 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 e Erasmus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Formações 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Universidade de Verão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Desenvolvimento de Capacidades Sociais (IRS, Bolsas de Estudo, Voluntariado, Auxílio na Elaboração de Currículos e em entrevistas de emprego…)</a:t>
                      </a:r>
                      <a:endParaRPr sz="100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b2704d1d3_5_3"/>
          <p:cNvSpPr txBox="1">
            <a:spLocks noGrp="1"/>
          </p:cNvSpPr>
          <p:nvPr>
            <p:ph type="title"/>
          </p:nvPr>
        </p:nvSpPr>
        <p:spPr>
          <a:xfrm>
            <a:off x="624725" y="-1395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3.1. Decisões Estratégicas de Marketing</a:t>
            </a:r>
            <a:endParaRPr sz="2000" b="1" dirty="0"/>
          </a:p>
        </p:txBody>
      </p:sp>
      <p:cxnSp>
        <p:nvCxnSpPr>
          <p:cNvPr id="472" name="Google Shape;472;gdb2704d1d3_5_3"/>
          <p:cNvCxnSpPr/>
          <p:nvPr/>
        </p:nvCxnSpPr>
        <p:spPr>
          <a:xfrm>
            <a:off x="781300" y="6226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3" name="Google Shape;473;gdb2704d1d3_5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4" name="Google Shape;474;gdb2704d1d3_5_3"/>
          <p:cNvGraphicFramePr/>
          <p:nvPr>
            <p:extLst>
              <p:ext uri="{D42A27DB-BD31-4B8C-83A1-F6EECF244321}">
                <p14:modId xmlns:p14="http://schemas.microsoft.com/office/powerpoint/2010/main" val="1335027174"/>
              </p:ext>
            </p:extLst>
          </p:nvPr>
        </p:nvGraphicFramePr>
        <p:xfrm>
          <a:off x="214378" y="472929"/>
          <a:ext cx="8785298" cy="4545846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07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5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Mercado alvos prioritários 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 </a:t>
                      </a:r>
                      <a:endParaRPr b="1" u="none" strike="noStrike" cap="none" dirty="0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11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superior: Licenciatura e Mestrado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 </a:t>
                      </a:r>
                      <a:endParaRPr sz="1000" dirty="0">
                        <a:solidFill>
                          <a:schemeClr val="accent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 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 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 e Erasmus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Formações 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Universidade de Verão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Desenvolvimento de Capacidades Sociais (IRS, Bolsas de Estudo, Voluntariado, Auxílio na Elaboração de Currículos e em entrevistas de emprego…)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3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Escolas, Instituições e Colégios </a:t>
                      </a:r>
                      <a:endParaRPr sz="10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 </a:t>
                      </a:r>
                      <a:endParaRPr sz="10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 </a:t>
                      </a:r>
                      <a:endParaRPr sz="10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Formações </a:t>
                      </a:r>
                      <a:endParaRPr sz="10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3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Encarregados de educação: Tendo em conta, em caso de menoridade, são estes que decidem pelos educandos.</a:t>
                      </a:r>
                      <a:endParaRPr sz="1000" dirty="0">
                        <a:solidFill>
                          <a:schemeClr val="accen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 </a:t>
                      </a:r>
                      <a:endParaRPr sz="10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 </a:t>
                      </a:r>
                      <a:endParaRPr sz="10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gd764b6abf9_0_40"/>
          <p:cNvGraphicFramePr/>
          <p:nvPr>
            <p:extLst>
              <p:ext uri="{D42A27DB-BD31-4B8C-83A1-F6EECF244321}">
                <p14:modId xmlns:p14="http://schemas.microsoft.com/office/powerpoint/2010/main" val="4264856285"/>
              </p:ext>
            </p:extLst>
          </p:nvPr>
        </p:nvGraphicFramePr>
        <p:xfrm>
          <a:off x="144324" y="1693507"/>
          <a:ext cx="8855352" cy="3255144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21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Eixo de posicionamento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Fatores de diferenciação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Serviços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Inovação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(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uma vez que a existência destes serviços no mercado é praticamente nula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)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Oferta Variada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(grande leque de oferta de serviços)</a:t>
                      </a:r>
                      <a:endParaRPr lang="pt-PT"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Pessoal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Colaboradores Jovens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(equipa composta por recém licenciados)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algn="ctr" rtl="0"/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</a:t>
                      </a:r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Atendimento Personalizado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(serviços oferecidos consoante cada cliente e as suas respetivas necessidades)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Competências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(equipa com formação na área)</a:t>
                      </a:r>
                      <a:endParaRPr lang="pt-PT"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Comunicação/Imagem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Empresa Jovem 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(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empresa composta por elementos recém licenciados, ou seja, jovens) </a:t>
                      </a:r>
                    </a:p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Comunicação Abrangente </a:t>
                      </a:r>
                      <a:r>
                        <a:rPr lang="pt-PT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(capacidade de ser promovida em vários meios (físico, online); facilidade de se adaptar nas diversas vertentes e áreas científicas)</a:t>
                      </a:r>
                    </a:p>
                    <a:p>
                      <a:pPr algn="ctr" rtl="0"/>
                      <a:r>
                        <a:rPr lang="en" sz="1200" b="1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Linguagem Acessível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Arial"/>
                          <a:cs typeface="Arial"/>
                          <a:sym typeface="Arial"/>
                        </a:rPr>
                        <a:t>(fácil interpretação da linguagem usada)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0" name="Google Shape;480;gd764b6abf9_0_40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3.1. Decisões Estratégicas de Marketing</a:t>
            </a:r>
            <a:endParaRPr sz="2000" b="1" dirty="0"/>
          </a:p>
        </p:txBody>
      </p:sp>
      <p:sp>
        <p:nvSpPr>
          <p:cNvPr id="481" name="Google Shape;481;gd764b6abf9_0_40"/>
          <p:cNvSpPr txBox="1">
            <a:spLocks noGrp="1"/>
          </p:cNvSpPr>
          <p:nvPr>
            <p:ph type="body" idx="1"/>
          </p:nvPr>
        </p:nvSpPr>
        <p:spPr>
          <a:xfrm>
            <a:off x="713225" y="1086395"/>
            <a:ext cx="6354600" cy="341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Eixos de Posicionamento e Fatores de Diferenciação: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482" name="Google Shape;482;gd764b6abf9_0_40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d764b6abf9_0_46"/>
          <p:cNvSpPr txBox="1">
            <a:spLocks noGrp="1"/>
          </p:cNvSpPr>
          <p:nvPr>
            <p:ph type="title"/>
          </p:nvPr>
        </p:nvSpPr>
        <p:spPr>
          <a:xfrm>
            <a:off x="713225" y="30007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489" name="Google Shape;489;gd764b6abf9_0_46"/>
          <p:cNvSpPr txBox="1">
            <a:spLocks noGrp="1"/>
          </p:cNvSpPr>
          <p:nvPr>
            <p:ph type="body" idx="1"/>
          </p:nvPr>
        </p:nvSpPr>
        <p:spPr>
          <a:xfrm>
            <a:off x="713225" y="828670"/>
            <a:ext cx="6354600" cy="9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	⌑ Matriz Produtos - Mercados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490" name="Google Shape;490;gd764b6abf9_0_4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1" name="Google Shape;491;gd764b6abf9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550" y="4202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9DB0C95-7BBA-4F5D-8A3A-7A1BBE0FF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50131"/>
              </p:ext>
            </p:extLst>
          </p:nvPr>
        </p:nvGraphicFramePr>
        <p:xfrm>
          <a:off x="1772454" y="2072360"/>
          <a:ext cx="5984541" cy="2129840"/>
        </p:xfrm>
        <a:graphic>
          <a:graphicData uri="http://schemas.openxmlformats.org/drawingml/2006/table">
            <a:tbl>
              <a:tblPr/>
              <a:tblGrid>
                <a:gridCol w="1994847">
                  <a:extLst>
                    <a:ext uri="{9D8B030D-6E8A-4147-A177-3AD203B41FA5}">
                      <a16:colId xmlns:a16="http://schemas.microsoft.com/office/drawing/2014/main" val="3392543183"/>
                    </a:ext>
                  </a:extLst>
                </a:gridCol>
                <a:gridCol w="1994847">
                  <a:extLst>
                    <a:ext uri="{9D8B030D-6E8A-4147-A177-3AD203B41FA5}">
                      <a16:colId xmlns:a16="http://schemas.microsoft.com/office/drawing/2014/main" val="345188990"/>
                    </a:ext>
                  </a:extLst>
                </a:gridCol>
                <a:gridCol w="1994847">
                  <a:extLst>
                    <a:ext uri="{9D8B030D-6E8A-4147-A177-3AD203B41FA5}">
                      <a16:colId xmlns:a16="http://schemas.microsoft.com/office/drawing/2014/main" val="3085370294"/>
                    </a:ext>
                  </a:extLst>
                </a:gridCol>
              </a:tblGrid>
              <a:tr h="513214">
                <a:tc rowSpan="2"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2000" b="0" i="0" u="none" strike="noStrike" cap="none" dirty="0">
                          <a:solidFill>
                            <a:schemeClr val="accent6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MERCADO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2000" b="0" i="0" u="none" strike="noStrike" cap="none" dirty="0">
                          <a:solidFill>
                            <a:schemeClr val="accent6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PRODUTOS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81034"/>
                  </a:ext>
                </a:extLst>
              </a:tr>
              <a:tr h="45334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16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NOVOS 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16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EXISTENTES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987992"/>
                  </a:ext>
                </a:extLst>
              </a:tr>
              <a:tr h="581643"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16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NOVOS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sym typeface="Arial"/>
                        </a:rPr>
                        <a:t>Política de Desnatação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sym typeface="Arial"/>
                        </a:rPr>
                        <a:t>Política de Penetração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04345"/>
                  </a:ext>
                </a:extLst>
              </a:tr>
              <a:tr h="581643"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PT" sz="16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+mn-ea"/>
                          <a:cs typeface="+mn-cs"/>
                          <a:sym typeface="Arial"/>
                        </a:rPr>
                        <a:t>EXISTENTES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sym typeface="Arial"/>
                        </a:rPr>
                        <a:t>Política de Desnatação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sym typeface="Arial"/>
                        </a:rPr>
                        <a:t>Política de Penetração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3040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A435066-1A55-4EE1-9CDF-9578A992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871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estrutura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4" name="Google Shape;204;p3"/>
          <p:cNvSpPr txBox="1">
            <a:spLocks noGrp="1"/>
          </p:cNvSpPr>
          <p:nvPr>
            <p:ph type="subTitle" idx="1"/>
          </p:nvPr>
        </p:nvSpPr>
        <p:spPr>
          <a:xfrm>
            <a:off x="5171225" y="1505063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1.1. Identificação do negócio, produtos e serviços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1.2. Missão e objetivos da empresa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1.3. Análise estratégica do negócio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1.4. Estratégias da empresa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1.5. Modelo de negócio</a:t>
            </a:r>
            <a:endParaRPr/>
          </a:p>
        </p:txBody>
      </p:sp>
      <p:sp>
        <p:nvSpPr>
          <p:cNvPr id="205" name="Google Shape;205;p3"/>
          <p:cNvSpPr txBox="1">
            <a:spLocks noGrp="1"/>
          </p:cNvSpPr>
          <p:nvPr>
            <p:ph type="title" idx="5"/>
          </p:nvPr>
        </p:nvSpPr>
        <p:spPr>
          <a:xfrm>
            <a:off x="5171227" y="1229513"/>
            <a:ext cx="3789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Estratégia de Negócio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5171227" y="2688088"/>
            <a:ext cx="3789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Análise de Mercado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7" name="Google Shape;207;p3"/>
          <p:cNvSpPr txBox="1">
            <a:spLocks noGrp="1"/>
          </p:cNvSpPr>
          <p:nvPr>
            <p:ph type="subTitle" idx="13"/>
          </p:nvPr>
        </p:nvSpPr>
        <p:spPr>
          <a:xfrm>
            <a:off x="5171224" y="2967563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2.1. Avaliação do potencial de mercado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2.2. Análise competitiva</a:t>
            </a: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 idx="2"/>
          </p:nvPr>
        </p:nvSpPr>
        <p:spPr>
          <a:xfrm>
            <a:off x="4449426" y="1245898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01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3"/>
          </p:nvPr>
        </p:nvSpPr>
        <p:spPr>
          <a:xfrm>
            <a:off x="4449426" y="2705488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02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10" name="Google Shape;210;p3"/>
          <p:cNvSpPr txBox="1">
            <a:spLocks noGrp="1"/>
          </p:cNvSpPr>
          <p:nvPr>
            <p:ph type="title" idx="6"/>
          </p:nvPr>
        </p:nvSpPr>
        <p:spPr>
          <a:xfrm>
            <a:off x="5171227" y="3497889"/>
            <a:ext cx="3789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Plano de Marketing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1" name="Google Shape;211;p3"/>
          <p:cNvSpPr txBox="1">
            <a:spLocks noGrp="1"/>
          </p:cNvSpPr>
          <p:nvPr>
            <p:ph type="subTitle" idx="9"/>
          </p:nvPr>
        </p:nvSpPr>
        <p:spPr>
          <a:xfrm>
            <a:off x="5171224" y="3782963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3.1. Decisões estratégicas de marketing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3.2. Ações de marketing-mix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3.3. Previsões de vendas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7"/>
          </p:nvPr>
        </p:nvSpPr>
        <p:spPr>
          <a:xfrm>
            <a:off x="4449426" y="3515289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03</a:t>
            </a:r>
            <a:endParaRPr b="1" dirty="0">
              <a:solidFill>
                <a:schemeClr val="dk1"/>
              </a:solidFill>
            </a:endParaRPr>
          </a:p>
        </p:txBody>
      </p:sp>
      <p:cxnSp>
        <p:nvCxnSpPr>
          <p:cNvPr id="213" name="Google Shape;213;p3"/>
          <p:cNvCxnSpPr/>
          <p:nvPr/>
        </p:nvCxnSpPr>
        <p:spPr>
          <a:xfrm>
            <a:off x="819525" y="30260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3"/>
          <p:cNvSpPr txBox="1">
            <a:spLocks noGrp="1"/>
          </p:cNvSpPr>
          <p:nvPr>
            <p:ph type="title" idx="5"/>
          </p:nvPr>
        </p:nvSpPr>
        <p:spPr>
          <a:xfrm>
            <a:off x="5171225" y="906538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Sumário Executivo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b3b83fbc8_2_3"/>
          <p:cNvSpPr txBox="1">
            <a:spLocks noGrp="1"/>
          </p:cNvSpPr>
          <p:nvPr>
            <p:ph type="title"/>
          </p:nvPr>
        </p:nvSpPr>
        <p:spPr>
          <a:xfrm>
            <a:off x="713225" y="3084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14" name="Google Shape;514;g7b3b83fbc8_2_3"/>
          <p:cNvSpPr txBox="1">
            <a:spLocks noGrp="1"/>
          </p:cNvSpPr>
          <p:nvPr>
            <p:ph type="body" idx="1"/>
          </p:nvPr>
        </p:nvSpPr>
        <p:spPr>
          <a:xfrm>
            <a:off x="713225" y="852475"/>
            <a:ext cx="6354600" cy="8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	⌑ Matriz Produtos - Mercados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515" name="Google Shape;515;g7b3b83fbc8_2_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6" name="Google Shape;516;g7b3b83fbc8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325" y="4267075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7b3b83fbc8_2_3"/>
          <p:cNvSpPr/>
          <p:nvPr/>
        </p:nvSpPr>
        <p:spPr>
          <a:xfrm>
            <a:off x="950425" y="174232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Serviços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" name="Google Shape;518;g7b3b83fbc8_2_3"/>
          <p:cNvSpPr/>
          <p:nvPr/>
        </p:nvSpPr>
        <p:spPr>
          <a:xfrm>
            <a:off x="6136712" y="1620386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Mercado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aphicFrame>
        <p:nvGraphicFramePr>
          <p:cNvPr id="519" name="Google Shape;519;g7b3b83fbc8_2_3"/>
          <p:cNvGraphicFramePr/>
          <p:nvPr>
            <p:extLst>
              <p:ext uri="{D42A27DB-BD31-4B8C-83A1-F6EECF244321}">
                <p14:modId xmlns:p14="http://schemas.microsoft.com/office/powerpoint/2010/main" val="2431656802"/>
              </p:ext>
            </p:extLst>
          </p:nvPr>
        </p:nvGraphicFramePr>
        <p:xfrm>
          <a:off x="781300" y="2270925"/>
          <a:ext cx="2270225" cy="237726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2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213B55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Universidade de Verão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Erasmus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32216932"/>
                  </a:ext>
                </a:extLst>
              </a:tr>
            </a:tbl>
          </a:graphicData>
        </a:graphic>
      </p:graphicFrame>
      <p:graphicFrame>
        <p:nvGraphicFramePr>
          <p:cNvPr id="520" name="Google Shape;520;g7b3b83fbc8_2_3"/>
          <p:cNvGraphicFramePr/>
          <p:nvPr>
            <p:extLst>
              <p:ext uri="{D42A27DB-BD31-4B8C-83A1-F6EECF244321}">
                <p14:modId xmlns:p14="http://schemas.microsoft.com/office/powerpoint/2010/main" val="2730242448"/>
              </p:ext>
            </p:extLst>
          </p:nvPr>
        </p:nvGraphicFramePr>
        <p:xfrm>
          <a:off x="5897101" y="2148996"/>
          <a:ext cx="2375050" cy="284588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3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básico : 8ºano e 9ºano 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secundário: 10º,11º e 12º ano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superior: Licenciatura e Mestrado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Escolas instituições e Colégios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Encarregados de educação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1" name="Google Shape;521;g7b3b83fbc8_2_3"/>
          <p:cNvSpPr/>
          <p:nvPr/>
        </p:nvSpPr>
        <p:spPr>
          <a:xfrm>
            <a:off x="3641913" y="373847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Existente 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2" name="Google Shape;522;g7b3b83fbc8_2_3"/>
          <p:cNvSpPr/>
          <p:nvPr/>
        </p:nvSpPr>
        <p:spPr>
          <a:xfrm>
            <a:off x="3641913" y="277392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Novo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23" name="Google Shape;523;g7b3b83fbc8_2_3"/>
          <p:cNvCxnSpPr>
            <a:cxnSpLocks/>
            <a:stCxn id="521" idx="3"/>
          </p:cNvCxnSpPr>
          <p:nvPr/>
        </p:nvCxnSpPr>
        <p:spPr>
          <a:xfrm flipV="1">
            <a:off x="5305113" y="2507101"/>
            <a:ext cx="565200" cy="149567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4" name="Google Shape;524;g7b3b83fbc8_2_3"/>
          <p:cNvCxnSpPr>
            <a:cxnSpLocks/>
            <a:stCxn id="521" idx="3"/>
          </p:cNvCxnSpPr>
          <p:nvPr/>
        </p:nvCxnSpPr>
        <p:spPr>
          <a:xfrm flipV="1">
            <a:off x="5305113" y="3125513"/>
            <a:ext cx="587916" cy="8772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g7b3b83fbc8_2_3"/>
          <p:cNvCxnSpPr>
            <a:cxnSpLocks/>
            <a:stCxn id="521" idx="3"/>
          </p:cNvCxnSpPr>
          <p:nvPr/>
        </p:nvCxnSpPr>
        <p:spPr>
          <a:xfrm flipV="1">
            <a:off x="5305113" y="3691375"/>
            <a:ext cx="571644" cy="31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6" name="Google Shape;526;g7b3b83fbc8_2_3"/>
          <p:cNvCxnSpPr>
            <a:stCxn id="521" idx="3"/>
          </p:cNvCxnSpPr>
          <p:nvPr/>
        </p:nvCxnSpPr>
        <p:spPr>
          <a:xfrm>
            <a:off x="5305113" y="4002775"/>
            <a:ext cx="565200" cy="31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7" name="Google Shape;527;g7b3b83fbc8_2_3"/>
          <p:cNvCxnSpPr>
            <a:cxnSpLocks/>
            <a:stCxn id="522" idx="3"/>
          </p:cNvCxnSpPr>
          <p:nvPr/>
        </p:nvCxnSpPr>
        <p:spPr>
          <a:xfrm>
            <a:off x="5305113" y="3038225"/>
            <a:ext cx="587916" cy="17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8" name="Google Shape;528;g7b3b83fbc8_2_3"/>
          <p:cNvCxnSpPr>
            <a:cxnSpLocks/>
            <a:stCxn id="521" idx="1"/>
          </p:cNvCxnSpPr>
          <p:nvPr/>
        </p:nvCxnSpPr>
        <p:spPr>
          <a:xfrm flipH="1" flipV="1">
            <a:off x="3051525" y="2507101"/>
            <a:ext cx="590388" cy="149567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9" name="Google Shape;529;g7b3b83fbc8_2_3"/>
          <p:cNvCxnSpPr>
            <a:cxnSpLocks/>
            <a:stCxn id="521" idx="1"/>
          </p:cNvCxnSpPr>
          <p:nvPr/>
        </p:nvCxnSpPr>
        <p:spPr>
          <a:xfrm flipH="1" flipV="1">
            <a:off x="3070268" y="3311025"/>
            <a:ext cx="571645" cy="6917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0" name="Google Shape;530;g7b3b83fbc8_2_3"/>
          <p:cNvCxnSpPr>
            <a:cxnSpLocks/>
            <a:stCxn id="522" idx="1"/>
          </p:cNvCxnSpPr>
          <p:nvPr/>
        </p:nvCxnSpPr>
        <p:spPr>
          <a:xfrm flipH="1">
            <a:off x="3062612" y="3038225"/>
            <a:ext cx="579301" cy="6171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g7b3b83fbc8_2_3"/>
          <p:cNvCxnSpPr>
            <a:cxnSpLocks/>
            <a:stCxn id="522" idx="1"/>
          </p:cNvCxnSpPr>
          <p:nvPr/>
        </p:nvCxnSpPr>
        <p:spPr>
          <a:xfrm flipH="1">
            <a:off x="3070269" y="3038225"/>
            <a:ext cx="571644" cy="10316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" name="Google Shape;532;g7b3b83fbc8_2_3"/>
          <p:cNvCxnSpPr>
            <a:cxnSpLocks/>
            <a:stCxn id="521" idx="1"/>
          </p:cNvCxnSpPr>
          <p:nvPr/>
        </p:nvCxnSpPr>
        <p:spPr>
          <a:xfrm flipH="1">
            <a:off x="3074913" y="4002775"/>
            <a:ext cx="567000" cy="4640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529;g7b3b83fbc8_2_3">
            <a:extLst>
              <a:ext uri="{FF2B5EF4-FFF2-40B4-BE49-F238E27FC236}">
                <a16:creationId xmlns:a16="http://schemas.microsoft.com/office/drawing/2014/main" id="{CA1495F3-1EDB-4F40-B644-4405E22FE704}"/>
              </a:ext>
            </a:extLst>
          </p:cNvPr>
          <p:cNvCxnSpPr>
            <a:cxnSpLocks/>
            <a:stCxn id="521" idx="1"/>
          </p:cNvCxnSpPr>
          <p:nvPr/>
        </p:nvCxnSpPr>
        <p:spPr>
          <a:xfrm flipH="1" flipV="1">
            <a:off x="3053997" y="2824977"/>
            <a:ext cx="587916" cy="11777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5C5E8002-A6C4-4EF4-BCD4-CD4EC938ABF8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b3b83fbc8_2_3"/>
          <p:cNvSpPr txBox="1">
            <a:spLocks noGrp="1"/>
          </p:cNvSpPr>
          <p:nvPr>
            <p:ph type="title"/>
          </p:nvPr>
        </p:nvSpPr>
        <p:spPr>
          <a:xfrm>
            <a:off x="713225" y="3084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14" name="Google Shape;514;g7b3b83fbc8_2_3"/>
          <p:cNvSpPr txBox="1">
            <a:spLocks noGrp="1"/>
          </p:cNvSpPr>
          <p:nvPr>
            <p:ph type="body" idx="1"/>
          </p:nvPr>
        </p:nvSpPr>
        <p:spPr>
          <a:xfrm>
            <a:off x="713225" y="852475"/>
            <a:ext cx="6354600" cy="8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	⌑ Matriz Produtos - Mercados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515" name="Google Shape;515;g7b3b83fbc8_2_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6" name="Google Shape;516;g7b3b83fbc8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325" y="4267075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7b3b83fbc8_2_3"/>
          <p:cNvSpPr/>
          <p:nvPr/>
        </p:nvSpPr>
        <p:spPr>
          <a:xfrm>
            <a:off x="950425" y="174232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Serviços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" name="Google Shape;518;g7b3b83fbc8_2_3"/>
          <p:cNvSpPr/>
          <p:nvPr/>
        </p:nvSpPr>
        <p:spPr>
          <a:xfrm>
            <a:off x="6141475" y="174232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Mercado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aphicFrame>
        <p:nvGraphicFramePr>
          <p:cNvPr id="519" name="Google Shape;519;g7b3b83fbc8_2_3"/>
          <p:cNvGraphicFramePr/>
          <p:nvPr/>
        </p:nvGraphicFramePr>
        <p:xfrm>
          <a:off x="781300" y="2270925"/>
          <a:ext cx="2270225" cy="283449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2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à candidatura do ensino superior 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ao preenchimento de IRS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rgbClr val="213B55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à candidatura para bolsas de estudo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Voluntariado 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Elaboração de currículos e entrevistas de emprego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0" name="Google Shape;520;g7b3b83fbc8_2_3"/>
          <p:cNvGraphicFramePr/>
          <p:nvPr/>
        </p:nvGraphicFramePr>
        <p:xfrm>
          <a:off x="5895500" y="2270935"/>
          <a:ext cx="2375050" cy="284588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3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básico : 8ºano e 9ºano 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secundário: 10º,11º e 12º ano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Alunos do ensino superior: Licenciatura e Mestrado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Escolas instituições e Colégios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Encarregados de educação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1" name="Google Shape;521;g7b3b83fbc8_2_3"/>
          <p:cNvSpPr/>
          <p:nvPr/>
        </p:nvSpPr>
        <p:spPr>
          <a:xfrm>
            <a:off x="3641913" y="373847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Existente 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2" name="Google Shape;522;g7b3b83fbc8_2_3"/>
          <p:cNvSpPr/>
          <p:nvPr/>
        </p:nvSpPr>
        <p:spPr>
          <a:xfrm>
            <a:off x="3641913" y="2773925"/>
            <a:ext cx="1663200" cy="52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Novo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23" name="Google Shape;523;g7b3b83fbc8_2_3"/>
          <p:cNvCxnSpPr>
            <a:stCxn id="521" idx="3"/>
          </p:cNvCxnSpPr>
          <p:nvPr/>
        </p:nvCxnSpPr>
        <p:spPr>
          <a:xfrm rot="10800000" flipH="1">
            <a:off x="5305113" y="2608975"/>
            <a:ext cx="593100" cy="139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4" name="Google Shape;524;g7b3b83fbc8_2_3"/>
          <p:cNvCxnSpPr>
            <a:stCxn id="521" idx="3"/>
          </p:cNvCxnSpPr>
          <p:nvPr/>
        </p:nvCxnSpPr>
        <p:spPr>
          <a:xfrm rot="10800000" flipH="1">
            <a:off x="5305113" y="3307975"/>
            <a:ext cx="565200" cy="694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g7b3b83fbc8_2_3"/>
          <p:cNvCxnSpPr>
            <a:stCxn id="521" idx="3"/>
          </p:cNvCxnSpPr>
          <p:nvPr/>
        </p:nvCxnSpPr>
        <p:spPr>
          <a:xfrm rot="10800000" flipH="1">
            <a:off x="5305113" y="3880975"/>
            <a:ext cx="579300" cy="121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6" name="Google Shape;526;g7b3b83fbc8_2_3"/>
          <p:cNvCxnSpPr>
            <a:stCxn id="521" idx="3"/>
          </p:cNvCxnSpPr>
          <p:nvPr/>
        </p:nvCxnSpPr>
        <p:spPr>
          <a:xfrm>
            <a:off x="5305113" y="4002775"/>
            <a:ext cx="565200" cy="31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7" name="Google Shape;527;g7b3b83fbc8_2_3"/>
          <p:cNvCxnSpPr>
            <a:stCxn id="522" idx="3"/>
          </p:cNvCxnSpPr>
          <p:nvPr/>
        </p:nvCxnSpPr>
        <p:spPr>
          <a:xfrm>
            <a:off x="5305113" y="3038225"/>
            <a:ext cx="579300" cy="1923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8" name="Google Shape;528;g7b3b83fbc8_2_3"/>
          <p:cNvCxnSpPr>
            <a:stCxn id="522" idx="1"/>
          </p:cNvCxnSpPr>
          <p:nvPr/>
        </p:nvCxnSpPr>
        <p:spPr>
          <a:xfrm rot="10800000">
            <a:off x="3102813" y="2613725"/>
            <a:ext cx="539100" cy="424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9" name="Google Shape;529;g7b3b83fbc8_2_3"/>
          <p:cNvCxnSpPr>
            <a:stCxn id="522" idx="1"/>
          </p:cNvCxnSpPr>
          <p:nvPr/>
        </p:nvCxnSpPr>
        <p:spPr>
          <a:xfrm flipH="1">
            <a:off x="3102813" y="3038225"/>
            <a:ext cx="539100" cy="78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0" name="Google Shape;530;g7b3b83fbc8_2_3"/>
          <p:cNvCxnSpPr>
            <a:stCxn id="522" idx="1"/>
          </p:cNvCxnSpPr>
          <p:nvPr/>
        </p:nvCxnSpPr>
        <p:spPr>
          <a:xfrm flipH="1">
            <a:off x="3074913" y="3038225"/>
            <a:ext cx="567000" cy="749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g7b3b83fbc8_2_3"/>
          <p:cNvCxnSpPr>
            <a:stCxn id="522" idx="1"/>
          </p:cNvCxnSpPr>
          <p:nvPr/>
        </p:nvCxnSpPr>
        <p:spPr>
          <a:xfrm flipH="1">
            <a:off x="3089013" y="3038225"/>
            <a:ext cx="552900" cy="125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2" name="Google Shape;532;g7b3b83fbc8_2_3"/>
          <p:cNvCxnSpPr>
            <a:stCxn id="521" idx="1"/>
          </p:cNvCxnSpPr>
          <p:nvPr/>
        </p:nvCxnSpPr>
        <p:spPr>
          <a:xfrm flipH="1">
            <a:off x="3089013" y="4002775"/>
            <a:ext cx="552900" cy="76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9400E160-771D-40CA-B72F-31D454FCD0C9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5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764b6abf9_0_53"/>
          <p:cNvSpPr txBox="1">
            <a:spLocks noGrp="1"/>
          </p:cNvSpPr>
          <p:nvPr>
            <p:ph type="title"/>
          </p:nvPr>
        </p:nvSpPr>
        <p:spPr>
          <a:xfrm>
            <a:off x="651250" y="3838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38" name="Google Shape;538;gd764b6abf9_0_53"/>
          <p:cNvSpPr txBox="1">
            <a:spLocks noGrp="1"/>
          </p:cNvSpPr>
          <p:nvPr>
            <p:ph type="body" idx="1"/>
          </p:nvPr>
        </p:nvSpPr>
        <p:spPr>
          <a:xfrm>
            <a:off x="713225" y="612667"/>
            <a:ext cx="6859500" cy="178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	⌑ Política de Preços</a:t>
            </a:r>
            <a:endParaRPr b="1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“Open your Mind” vai optar por uma política de desnatação, tendo como principal objetivo alcançar um elevado número de possíveis clientes. Tendo em conta o número reduzido de concorrência no mercado bem como o facto de ser inovador, será possível alcançar um segmento de mercado capaz de pagar face à qualidade dos serviços prestados.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           </a:t>
            </a:r>
            <a:r>
              <a:rPr lang="en" b="1" dirty="0"/>
              <a:t>⌑ Tabela de preços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cxnSp>
        <p:nvCxnSpPr>
          <p:cNvPr id="539" name="Google Shape;539;gd764b6abf9_0_53"/>
          <p:cNvCxnSpPr/>
          <p:nvPr/>
        </p:nvCxnSpPr>
        <p:spPr>
          <a:xfrm>
            <a:off x="713225" y="7147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0" name="Google Shape;540;gd764b6abf9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1" name="Google Shape;541;gd764b6abf9_0_53"/>
          <p:cNvGraphicFramePr/>
          <p:nvPr/>
        </p:nvGraphicFramePr>
        <p:xfrm>
          <a:off x="651250" y="2929367"/>
          <a:ext cx="7404500" cy="1949457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37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Preço a praticar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  euros/pessoa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  euros/pessoa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Universidade de verão</a:t>
                      </a:r>
                      <a:endParaRPr sz="1200" b="1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40 euros/estudante (inclui atividades, material para a realização dos projetos, alimentação (almoço) e o seguro) 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1DD5832F-C450-45D0-8BCF-3C5C728BD038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d6411949e5_3_3"/>
          <p:cNvSpPr txBox="1">
            <a:spLocks noGrp="1"/>
          </p:cNvSpPr>
          <p:nvPr>
            <p:ph type="title"/>
          </p:nvPr>
        </p:nvSpPr>
        <p:spPr>
          <a:xfrm>
            <a:off x="520500" y="-1395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47" name="Google Shape;547;gd6411949e5_3_3"/>
          <p:cNvSpPr txBox="1">
            <a:spLocks noGrp="1"/>
          </p:cNvSpPr>
          <p:nvPr>
            <p:ph type="body" idx="1"/>
          </p:nvPr>
        </p:nvSpPr>
        <p:spPr>
          <a:xfrm>
            <a:off x="520500" y="535008"/>
            <a:ext cx="6859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         </a:t>
            </a:r>
            <a:r>
              <a:rPr lang="en" b="1" dirty="0"/>
              <a:t>⌑ Tabela de preços (continuação)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solidFill>
                <a:srgbClr val="000000"/>
              </a:solidFill>
            </a:endParaRPr>
          </a:p>
        </p:txBody>
      </p:sp>
      <p:cxnSp>
        <p:nvCxnSpPr>
          <p:cNvPr id="548" name="Google Shape;548;gd6411949e5_3_3"/>
          <p:cNvCxnSpPr/>
          <p:nvPr/>
        </p:nvCxnSpPr>
        <p:spPr>
          <a:xfrm>
            <a:off x="520500" y="5286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9" name="Google Shape;549;gd6411949e5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0" name="Google Shape;550;gd6411949e5_3_3"/>
          <p:cNvGraphicFramePr/>
          <p:nvPr>
            <p:extLst>
              <p:ext uri="{D42A27DB-BD31-4B8C-83A1-F6EECF244321}">
                <p14:modId xmlns:p14="http://schemas.microsoft.com/office/powerpoint/2010/main" val="3200886518"/>
              </p:ext>
            </p:extLst>
          </p:nvPr>
        </p:nvGraphicFramePr>
        <p:xfrm>
          <a:off x="520500" y="842052"/>
          <a:ext cx="7404500" cy="4176723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40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Preço a praticar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 e Erasmus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Estágios- 25 euros/pessoa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Erasmus- 1090 euros/ estudante com duração entre 2 a 28 semanas (inclui o curso, alojamento, refeições e materiais académicos)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Formações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25 euros/pessoa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Testes psicotécnicos de orientação vocacional</a:t>
                      </a:r>
                      <a:endParaRPr sz="12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 euros/estudante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à candidatura ao ensino superior </a:t>
                      </a:r>
                      <a:endParaRPr sz="12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 euros/estudante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Desenvolvimento de capacidades sociais (apoio ao preenchimento de IRS, apoio à candidatura para bolsas de estudo, angariação de voluntariado, auxílio na elaboração de currículos e em entrevistas de emprego...)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ao preenchimento de IRS- 15 euros/pessoa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à candidatura para bolsas de estudo- 5 euros/pessoa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Angariação de voluntariado- 5 euros/pessoa 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Auxílio na elaboração de currículos e entrevistas de emprego- 10 euros/pessoa          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D998C8F7-D05E-4D12-A9C4-79EE10C20DAA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764b6abf9_0_59"/>
          <p:cNvSpPr txBox="1">
            <a:spLocks noGrp="1"/>
          </p:cNvSpPr>
          <p:nvPr>
            <p:ph type="title"/>
          </p:nvPr>
        </p:nvSpPr>
        <p:spPr>
          <a:xfrm>
            <a:off x="713225" y="29349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56" name="Google Shape;556;gd764b6abf9_0_59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Gestão de Ofertas: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	⌑ Distribuição e ou Localização</a:t>
            </a:r>
            <a:endParaRPr b="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venda de serviços será feita de forma direta, não havendo, por isso, canais de distribuição. </a:t>
            </a:r>
            <a:r>
              <a:rPr lang="en">
                <a:solidFill>
                  <a:schemeClr val="accent1"/>
                </a:solidFill>
              </a:rPr>
              <a:t>Terá ainda uma componente mista, quer isto dizer que além do espaço físico, poderemos por via online prestar os nossos serviços.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557" name="Google Shape;557;gd764b6abf9_0_59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8" name="Google Shape;558;gd764b6abf9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764b6abf9_0_65"/>
          <p:cNvSpPr txBox="1">
            <a:spLocks noGrp="1"/>
          </p:cNvSpPr>
          <p:nvPr>
            <p:ph type="title"/>
          </p:nvPr>
        </p:nvSpPr>
        <p:spPr>
          <a:xfrm>
            <a:off x="713225" y="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64" name="Google Shape;564;gd764b6abf9_0_65"/>
          <p:cNvSpPr txBox="1">
            <a:spLocks noGrp="1"/>
          </p:cNvSpPr>
          <p:nvPr>
            <p:ph type="body" idx="1"/>
          </p:nvPr>
        </p:nvSpPr>
        <p:spPr>
          <a:xfrm>
            <a:off x="781300" y="628650"/>
            <a:ext cx="6354600" cy="4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Gestão de Ofertas: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	⌑ Mix de Comunicação </a:t>
            </a: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A Open Your Mind focar-se-á inicialmente na comunicação online, através de redes sociais, para criar consciência e informar sobre a nossa empresa e os serviços que temos disponíveis. A empresa também irá realizar publicidade física, mais concretamente mupis que irão ser colocados em paragens de autocarro que fiquem nas imediações de escolas. Iremos também ter a decoração dos carros da empresa. A empresa participará também em feiras expositivas/mostras.</a:t>
            </a:r>
            <a:endParaRPr sz="13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Periodicamente a Open Your Mind realizará atividades de  Marketing direto como Email Profissional </a:t>
            </a:r>
            <a:r>
              <a:rPr lang="en" sz="13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>
                <a:solidFill>
                  <a:schemeClr val="accent2"/>
                </a:solidFill>
                <a:highlight>
                  <a:srgbClr val="FFFFFF"/>
                </a:highlight>
              </a:rPr>
              <a:t>que se destinará às escolas com o intuito de dar a conhecer a empresa e as novidades acerca da mesma. Além disso a empresa realizará também marketing de catálogo onde enviará, para todas as escolas, de modo online o catálogo que contém o portfólio de todos os serviços disponibilizados pela empresa.</a:t>
            </a:r>
            <a:r>
              <a:rPr lang="en" sz="13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A Open Your Mind terá também com periodicidade regular eventos/ Palestras em escolas.</a:t>
            </a:r>
            <a:endParaRPr sz="130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i="1">
              <a:solidFill>
                <a:schemeClr val="accent1"/>
              </a:solidFill>
            </a:endParaRPr>
          </a:p>
        </p:txBody>
      </p:sp>
      <p:cxnSp>
        <p:nvCxnSpPr>
          <p:cNvPr id="565" name="Google Shape;565;gd764b6abf9_0_65"/>
          <p:cNvCxnSpPr/>
          <p:nvPr/>
        </p:nvCxnSpPr>
        <p:spPr>
          <a:xfrm>
            <a:off x="781300" y="59969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6" name="Google Shape;566;gd764b6abf9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D6096FC-05B5-4F64-ACF0-5DAAB142D3ED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d6411949e5_4_1"/>
          <p:cNvSpPr txBox="1">
            <a:spLocks noGrp="1"/>
          </p:cNvSpPr>
          <p:nvPr>
            <p:ph type="title"/>
          </p:nvPr>
        </p:nvSpPr>
        <p:spPr>
          <a:xfrm>
            <a:off x="713225" y="32355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72" name="Google Shape;572;gd6411949e5_4_1"/>
          <p:cNvSpPr txBox="1">
            <a:spLocks noGrp="1"/>
          </p:cNvSpPr>
          <p:nvPr>
            <p:ph type="body" idx="1"/>
          </p:nvPr>
        </p:nvSpPr>
        <p:spPr>
          <a:xfrm>
            <a:off x="713225" y="880297"/>
            <a:ext cx="6354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Gestão de Ofertas: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i="1" dirty="0">
              <a:solidFill>
                <a:schemeClr val="accent1"/>
              </a:solidFill>
            </a:endParaRPr>
          </a:p>
        </p:txBody>
      </p:sp>
      <p:cxnSp>
        <p:nvCxnSpPr>
          <p:cNvPr id="573" name="Google Shape;573;gd6411949e5_4_1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4" name="Google Shape;574;gd6411949e5_4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d6411949e5_4_1"/>
          <p:cNvSpPr/>
          <p:nvPr/>
        </p:nvSpPr>
        <p:spPr>
          <a:xfrm>
            <a:off x="3540600" y="1531880"/>
            <a:ext cx="2062800" cy="36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Mix de comunicação</a:t>
            </a:r>
            <a:endParaRPr dirty="0">
              <a:solidFill>
                <a:schemeClr val="accent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6" name="Google Shape;576;gd6411949e5_4_1"/>
          <p:cNvSpPr/>
          <p:nvPr/>
        </p:nvSpPr>
        <p:spPr>
          <a:xfrm>
            <a:off x="4547775" y="2794217"/>
            <a:ext cx="1820400" cy="36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Eventos/Palestras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7" name="Google Shape;577;gd6411949e5_4_1"/>
          <p:cNvSpPr/>
          <p:nvPr/>
        </p:nvSpPr>
        <p:spPr>
          <a:xfrm>
            <a:off x="7174096" y="2794017"/>
            <a:ext cx="1820400" cy="36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Marketing Direto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8" name="Google Shape;578;gd6411949e5_4_1"/>
          <p:cNvSpPr/>
          <p:nvPr/>
        </p:nvSpPr>
        <p:spPr>
          <a:xfrm>
            <a:off x="2414625" y="2794217"/>
            <a:ext cx="1820400" cy="8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Publicidade física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(Mupis)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(Decoração de viatura)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9" name="Google Shape;579;gd6411949e5_4_1"/>
          <p:cNvSpPr/>
          <p:nvPr/>
        </p:nvSpPr>
        <p:spPr>
          <a:xfrm>
            <a:off x="5738525" y="2051367"/>
            <a:ext cx="1921500" cy="36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Ações periódicas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0" name="Google Shape;580;gd6411949e5_4_1"/>
          <p:cNvSpPr/>
          <p:nvPr/>
        </p:nvSpPr>
        <p:spPr>
          <a:xfrm>
            <a:off x="1356350" y="2051367"/>
            <a:ext cx="1733100" cy="36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Inicialmente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1" name="Google Shape;581;gd6411949e5_4_1"/>
          <p:cNvSpPr/>
          <p:nvPr/>
        </p:nvSpPr>
        <p:spPr>
          <a:xfrm>
            <a:off x="112700" y="2794217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Publicidade online 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(redes sociais)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82" name="Google Shape;582;gd6411949e5_4_1"/>
          <p:cNvCxnSpPr>
            <a:stCxn id="575" idx="1"/>
            <a:endCxn id="580" idx="0"/>
          </p:cNvCxnSpPr>
          <p:nvPr/>
        </p:nvCxnSpPr>
        <p:spPr>
          <a:xfrm flipH="1">
            <a:off x="2223000" y="1712030"/>
            <a:ext cx="1317600" cy="3393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gd6411949e5_4_1"/>
          <p:cNvCxnSpPr>
            <a:endCxn id="579" idx="0"/>
          </p:cNvCxnSpPr>
          <p:nvPr/>
        </p:nvCxnSpPr>
        <p:spPr>
          <a:xfrm>
            <a:off x="5611775" y="1712967"/>
            <a:ext cx="1087500" cy="3384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gd6411949e5_4_1"/>
          <p:cNvCxnSpPr>
            <a:stCxn id="580" idx="1"/>
            <a:endCxn id="581" idx="0"/>
          </p:cNvCxnSpPr>
          <p:nvPr/>
        </p:nvCxnSpPr>
        <p:spPr>
          <a:xfrm flipH="1">
            <a:off x="957350" y="2231517"/>
            <a:ext cx="399000" cy="5628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gd6411949e5_4_1"/>
          <p:cNvCxnSpPr>
            <a:cxnSpLocks/>
            <a:stCxn id="580" idx="3"/>
            <a:endCxn id="578" idx="0"/>
          </p:cNvCxnSpPr>
          <p:nvPr/>
        </p:nvCxnSpPr>
        <p:spPr>
          <a:xfrm>
            <a:off x="3089450" y="2231517"/>
            <a:ext cx="235375" cy="5627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gd6411949e5_4_1"/>
          <p:cNvCxnSpPr>
            <a:stCxn id="579" idx="1"/>
            <a:endCxn id="576" idx="0"/>
          </p:cNvCxnSpPr>
          <p:nvPr/>
        </p:nvCxnSpPr>
        <p:spPr>
          <a:xfrm flipH="1">
            <a:off x="5458025" y="2231517"/>
            <a:ext cx="280500" cy="5628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gd6411949e5_4_1"/>
          <p:cNvCxnSpPr>
            <a:stCxn id="579" idx="3"/>
          </p:cNvCxnSpPr>
          <p:nvPr/>
        </p:nvCxnSpPr>
        <p:spPr>
          <a:xfrm>
            <a:off x="7660025" y="2231517"/>
            <a:ext cx="528300" cy="5625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gd6411949e5_4_1"/>
          <p:cNvSpPr/>
          <p:nvPr/>
        </p:nvSpPr>
        <p:spPr>
          <a:xfrm>
            <a:off x="1378400" y="4028954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Feiras expositivas/ Mostras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89" name="Google Shape;589;gd6411949e5_4_1"/>
          <p:cNvCxnSpPr>
            <a:cxnSpLocks/>
            <a:endCxn id="588" idx="0"/>
          </p:cNvCxnSpPr>
          <p:nvPr/>
        </p:nvCxnSpPr>
        <p:spPr>
          <a:xfrm flipH="1">
            <a:off x="2222900" y="2416815"/>
            <a:ext cx="5232" cy="161213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589;gd6411949e5_4_1">
            <a:extLst>
              <a:ext uri="{FF2B5EF4-FFF2-40B4-BE49-F238E27FC236}">
                <a16:creationId xmlns:a16="http://schemas.microsoft.com/office/drawing/2014/main" id="{936925E4-AA2F-4658-910A-E221BDF88E7D}"/>
              </a:ext>
            </a:extLst>
          </p:cNvPr>
          <p:cNvCxnSpPr>
            <a:cxnSpLocks/>
          </p:cNvCxnSpPr>
          <p:nvPr/>
        </p:nvCxnSpPr>
        <p:spPr>
          <a:xfrm>
            <a:off x="963867" y="3225322"/>
            <a:ext cx="0" cy="34644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581;gd6411949e5_4_1">
            <a:extLst>
              <a:ext uri="{FF2B5EF4-FFF2-40B4-BE49-F238E27FC236}">
                <a16:creationId xmlns:a16="http://schemas.microsoft.com/office/drawing/2014/main" id="{75871059-1174-47BB-B566-C743772F79C0}"/>
              </a:ext>
            </a:extLst>
          </p:cNvPr>
          <p:cNvSpPr/>
          <p:nvPr/>
        </p:nvSpPr>
        <p:spPr>
          <a:xfrm>
            <a:off x="107787" y="3537937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Semanalmente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2" name="Google Shape;589;gd6411949e5_4_1">
            <a:extLst>
              <a:ext uri="{FF2B5EF4-FFF2-40B4-BE49-F238E27FC236}">
                <a16:creationId xmlns:a16="http://schemas.microsoft.com/office/drawing/2014/main" id="{507B116A-9159-4224-BD2F-568DC2A8D478}"/>
              </a:ext>
            </a:extLst>
          </p:cNvPr>
          <p:cNvCxnSpPr>
            <a:cxnSpLocks/>
          </p:cNvCxnSpPr>
          <p:nvPr/>
        </p:nvCxnSpPr>
        <p:spPr>
          <a:xfrm>
            <a:off x="958649" y="3225322"/>
            <a:ext cx="0" cy="34644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581;gd6411949e5_4_1">
            <a:extLst>
              <a:ext uri="{FF2B5EF4-FFF2-40B4-BE49-F238E27FC236}">
                <a16:creationId xmlns:a16="http://schemas.microsoft.com/office/drawing/2014/main" id="{AA10568B-0544-492E-A7B8-47687291247E}"/>
              </a:ext>
            </a:extLst>
          </p:cNvPr>
          <p:cNvSpPr/>
          <p:nvPr/>
        </p:nvSpPr>
        <p:spPr>
          <a:xfrm>
            <a:off x="102569" y="3537937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Semanalmente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6" name="Google Shape;589;gd6411949e5_4_1">
            <a:extLst>
              <a:ext uri="{FF2B5EF4-FFF2-40B4-BE49-F238E27FC236}">
                <a16:creationId xmlns:a16="http://schemas.microsoft.com/office/drawing/2014/main" id="{0BC4F8B0-2CA5-4C9F-8ADD-84E95C3702EB}"/>
              </a:ext>
            </a:extLst>
          </p:cNvPr>
          <p:cNvCxnSpPr>
            <a:cxnSpLocks/>
          </p:cNvCxnSpPr>
          <p:nvPr/>
        </p:nvCxnSpPr>
        <p:spPr>
          <a:xfrm>
            <a:off x="5469605" y="3165339"/>
            <a:ext cx="0" cy="34644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581;gd6411949e5_4_1">
            <a:extLst>
              <a:ext uri="{FF2B5EF4-FFF2-40B4-BE49-F238E27FC236}">
                <a16:creationId xmlns:a16="http://schemas.microsoft.com/office/drawing/2014/main" id="{B8A40836-4F01-4574-8178-5DD3F6BF81ED}"/>
              </a:ext>
            </a:extLst>
          </p:cNvPr>
          <p:cNvSpPr/>
          <p:nvPr/>
        </p:nvSpPr>
        <p:spPr>
          <a:xfrm>
            <a:off x="4613525" y="3477954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Trimestralmente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38" name="Google Shape;589;gd6411949e5_4_1">
            <a:extLst>
              <a:ext uri="{FF2B5EF4-FFF2-40B4-BE49-F238E27FC236}">
                <a16:creationId xmlns:a16="http://schemas.microsoft.com/office/drawing/2014/main" id="{1556C593-E35B-4B89-8C9E-4E2A13B4B337}"/>
              </a:ext>
            </a:extLst>
          </p:cNvPr>
          <p:cNvCxnSpPr>
            <a:cxnSpLocks/>
            <a:stCxn id="588" idx="2"/>
          </p:cNvCxnSpPr>
          <p:nvPr/>
        </p:nvCxnSpPr>
        <p:spPr>
          <a:xfrm>
            <a:off x="2222900" y="4465754"/>
            <a:ext cx="0" cy="15437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581;gd6411949e5_4_1">
            <a:extLst>
              <a:ext uri="{FF2B5EF4-FFF2-40B4-BE49-F238E27FC236}">
                <a16:creationId xmlns:a16="http://schemas.microsoft.com/office/drawing/2014/main" id="{416B83E1-1670-41F2-B5EE-0C789FED22C1}"/>
              </a:ext>
            </a:extLst>
          </p:cNvPr>
          <p:cNvSpPr/>
          <p:nvPr/>
        </p:nvSpPr>
        <p:spPr>
          <a:xfrm>
            <a:off x="1378400" y="4620126"/>
            <a:ext cx="16890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Anualmente (uma vez por ano)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" name="Google Shape;589;gd6411949e5_4_1">
            <a:extLst>
              <a:ext uri="{FF2B5EF4-FFF2-40B4-BE49-F238E27FC236}">
                <a16:creationId xmlns:a16="http://schemas.microsoft.com/office/drawing/2014/main" id="{FFDF12E9-0919-4AC9-A862-668DB411CBBD}"/>
              </a:ext>
            </a:extLst>
          </p:cNvPr>
          <p:cNvCxnSpPr>
            <a:cxnSpLocks/>
          </p:cNvCxnSpPr>
          <p:nvPr/>
        </p:nvCxnSpPr>
        <p:spPr>
          <a:xfrm>
            <a:off x="8191713" y="3145698"/>
            <a:ext cx="0" cy="34644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581;gd6411949e5_4_1">
            <a:extLst>
              <a:ext uri="{FF2B5EF4-FFF2-40B4-BE49-F238E27FC236}">
                <a16:creationId xmlns:a16="http://schemas.microsoft.com/office/drawing/2014/main" id="{780B9797-2B26-4587-80F7-C3F0A0B9F671}"/>
              </a:ext>
            </a:extLst>
          </p:cNvPr>
          <p:cNvSpPr/>
          <p:nvPr/>
        </p:nvSpPr>
        <p:spPr>
          <a:xfrm>
            <a:off x="7204233" y="3458313"/>
            <a:ext cx="1820400" cy="43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Semanalmente</a:t>
            </a:r>
            <a:endParaRPr dirty="0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d764b6abf9_0_71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3.2. Ações de Marketing-Mix</a:t>
            </a:r>
            <a:endParaRPr sz="2000" b="1" dirty="0"/>
          </a:p>
        </p:txBody>
      </p:sp>
      <p:sp>
        <p:nvSpPr>
          <p:cNvPr id="595" name="Google Shape;595;gd764b6abf9_0_71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⎔ Investimentos de Marketing: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cxnSp>
        <p:nvCxnSpPr>
          <p:cNvPr id="596" name="Google Shape;596;gd764b6abf9_0_71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7" name="Google Shape;597;gd764b6abf9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8" name="Google Shape;598;gd764b6abf9_0_71"/>
          <p:cNvGraphicFramePr/>
          <p:nvPr>
            <p:extLst>
              <p:ext uri="{D42A27DB-BD31-4B8C-83A1-F6EECF244321}">
                <p14:modId xmlns:p14="http://schemas.microsoft.com/office/powerpoint/2010/main" val="2391721843"/>
              </p:ext>
            </p:extLst>
          </p:nvPr>
        </p:nvGraphicFramePr>
        <p:xfrm>
          <a:off x="608951" y="1993426"/>
          <a:ext cx="7404500" cy="1906374"/>
        </p:xfrm>
        <a:graphic>
          <a:graphicData uri="http://schemas.openxmlformats.org/drawingml/2006/table">
            <a:tbl>
              <a:tblPr>
                <a:noFill/>
                <a:tableStyleId>{4C9AD9FF-D240-489E-870C-B3D2FB8E321E}</a:tableStyleId>
              </a:tblPr>
              <a:tblGrid>
                <a:gridCol w="40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Atividades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 </a:t>
                      </a:r>
                      <a:endParaRPr b="1" u="none" strike="noStrike" cap="none">
                        <a:solidFill>
                          <a:schemeClr val="lt1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Publicidade em redes sociais 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350€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Eventos e palestras em escolas</a:t>
                      </a:r>
                      <a:endParaRPr sz="12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Entre 700€ a 1200€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Email Profissional</a:t>
                      </a:r>
                      <a:endParaRPr sz="1200" b="1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4,68€ mensal </a:t>
                      </a:r>
                      <a:endParaRPr sz="12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Marketing de catálogo  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6C61BDDB-E1B0-44B6-8E88-56C766C7E0C9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b3b63e95c_0_6"/>
          <p:cNvSpPr txBox="1">
            <a:spLocks noGrp="1"/>
          </p:cNvSpPr>
          <p:nvPr>
            <p:ph type="title"/>
          </p:nvPr>
        </p:nvSpPr>
        <p:spPr>
          <a:xfrm>
            <a:off x="705790" y="32985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3.3. Previsões de Vendas (anual)</a:t>
            </a:r>
            <a:endParaRPr sz="2000" b="1" dirty="0"/>
          </a:p>
        </p:txBody>
      </p:sp>
      <p:cxnSp>
        <p:nvCxnSpPr>
          <p:cNvPr id="604" name="Google Shape;604;g7b3b63e95c_0_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5" name="Google Shape;605;g7b3b63e95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7b3b63e95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613" y="1009925"/>
            <a:ext cx="5798775" cy="40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b3b63e95c_0_20"/>
          <p:cNvSpPr txBox="1">
            <a:spLocks noGrp="1"/>
          </p:cNvSpPr>
          <p:nvPr>
            <p:ph type="title"/>
          </p:nvPr>
        </p:nvSpPr>
        <p:spPr>
          <a:xfrm>
            <a:off x="728093" y="30480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3.3. Previsões de Vendas (anual)</a:t>
            </a:r>
            <a:endParaRPr sz="2000" b="1" dirty="0"/>
          </a:p>
        </p:txBody>
      </p:sp>
      <p:cxnSp>
        <p:nvCxnSpPr>
          <p:cNvPr id="612" name="Google Shape;612;g7b3b63e95c_0_20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3" name="Google Shape;613;g7b3b63e95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38" y="1059175"/>
            <a:ext cx="8205930" cy="37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70ecd674f_0_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/>
              <a:t>estrutura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0" name="Google Shape;220;gd70ecd674f_0_3"/>
          <p:cNvSpPr txBox="1">
            <a:spLocks noGrp="1"/>
          </p:cNvSpPr>
          <p:nvPr>
            <p:ph type="subTitle" idx="1"/>
          </p:nvPr>
        </p:nvSpPr>
        <p:spPr>
          <a:xfrm>
            <a:off x="5144300" y="603863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4.1. Funções, responsabilidades e competências da equipa de gestão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4.2. Estrutura organizacional da empresa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4.3. Política de recursos humanos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4.4. Previsões de custos com pessoal</a:t>
            </a:r>
            <a:endParaRPr/>
          </a:p>
        </p:txBody>
      </p:sp>
      <p:sp>
        <p:nvSpPr>
          <p:cNvPr id="221" name="Google Shape;221;gd70ecd674f_0_3"/>
          <p:cNvSpPr txBox="1">
            <a:spLocks noGrp="1"/>
          </p:cNvSpPr>
          <p:nvPr>
            <p:ph type="title" idx="5"/>
          </p:nvPr>
        </p:nvSpPr>
        <p:spPr>
          <a:xfrm>
            <a:off x="5144302" y="328313"/>
            <a:ext cx="3789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Recursos Humanos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2" name="Google Shape;222;gd70ecd674f_0_3"/>
          <p:cNvSpPr txBox="1">
            <a:spLocks noGrp="1"/>
          </p:cNvSpPr>
          <p:nvPr>
            <p:ph type="title"/>
          </p:nvPr>
        </p:nvSpPr>
        <p:spPr>
          <a:xfrm>
            <a:off x="5144302" y="1786888"/>
            <a:ext cx="3789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Gestão Operacional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3" name="Google Shape;223;gd70ecd674f_0_3"/>
          <p:cNvSpPr txBox="1">
            <a:spLocks noGrp="1"/>
          </p:cNvSpPr>
          <p:nvPr>
            <p:ph type="subTitle" idx="13"/>
          </p:nvPr>
        </p:nvSpPr>
        <p:spPr>
          <a:xfrm>
            <a:off x="5144299" y="2066363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5.1. Gestão por processos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5.2. Gestão logística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5.3. Previsões de investimentos, custos e margens operacionais </a:t>
            </a:r>
            <a:endParaRPr/>
          </a:p>
        </p:txBody>
      </p:sp>
      <p:sp>
        <p:nvSpPr>
          <p:cNvPr id="224" name="Google Shape;224;gd70ecd674f_0_3"/>
          <p:cNvSpPr txBox="1">
            <a:spLocks noGrp="1"/>
          </p:cNvSpPr>
          <p:nvPr>
            <p:ph type="title" idx="2"/>
          </p:nvPr>
        </p:nvSpPr>
        <p:spPr>
          <a:xfrm>
            <a:off x="4422501" y="344698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0</a:t>
            </a:r>
            <a:r>
              <a:rPr lang="en" b="1" dirty="0"/>
              <a:t>4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25" name="Google Shape;225;gd70ecd674f_0_3"/>
          <p:cNvSpPr txBox="1">
            <a:spLocks noGrp="1"/>
          </p:cNvSpPr>
          <p:nvPr>
            <p:ph type="title" idx="3"/>
          </p:nvPr>
        </p:nvSpPr>
        <p:spPr>
          <a:xfrm>
            <a:off x="4422501" y="1801713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solidFill>
                  <a:schemeClr val="dk1"/>
                </a:solidFill>
              </a:rPr>
              <a:t>0</a:t>
            </a:r>
            <a:r>
              <a:rPr lang="en" b="1" dirty="0"/>
              <a:t>5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26" name="Google Shape;226;gd70ecd674f_0_3"/>
          <p:cNvSpPr txBox="1">
            <a:spLocks noGrp="1"/>
          </p:cNvSpPr>
          <p:nvPr>
            <p:ph type="title" idx="6"/>
          </p:nvPr>
        </p:nvSpPr>
        <p:spPr>
          <a:xfrm>
            <a:off x="5144300" y="3058425"/>
            <a:ext cx="4193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Análise Económico-Financeira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7" name="Google Shape;227;gd70ecd674f_0_3"/>
          <p:cNvSpPr txBox="1">
            <a:spLocks noGrp="1"/>
          </p:cNvSpPr>
          <p:nvPr>
            <p:ph type="subTitle" idx="9"/>
          </p:nvPr>
        </p:nvSpPr>
        <p:spPr>
          <a:xfrm>
            <a:off x="5144299" y="3343488"/>
            <a:ext cx="38901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6.1. Pressupostos do projeto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6.2. Previsões de investimento e financiamento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6.3. Mapas económico-financeiros previsionais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6.4. Indicadores de rentabilidade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6.5. Análise de sensibilidade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d70ecd674f_0_3"/>
          <p:cNvSpPr txBox="1">
            <a:spLocks noGrp="1"/>
          </p:cNvSpPr>
          <p:nvPr>
            <p:ph type="title" idx="7"/>
          </p:nvPr>
        </p:nvSpPr>
        <p:spPr>
          <a:xfrm>
            <a:off x="4422501" y="3075825"/>
            <a:ext cx="8121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0</a:t>
            </a:r>
            <a:r>
              <a:rPr lang="en" b="1"/>
              <a:t>6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29" name="Google Shape;229;gd70ecd674f_0_3"/>
          <p:cNvCxnSpPr/>
          <p:nvPr/>
        </p:nvCxnSpPr>
        <p:spPr>
          <a:xfrm>
            <a:off x="819525" y="30260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gd70ecd674f_0_3"/>
          <p:cNvSpPr txBox="1">
            <a:spLocks noGrp="1"/>
          </p:cNvSpPr>
          <p:nvPr>
            <p:ph type="title" idx="6"/>
          </p:nvPr>
        </p:nvSpPr>
        <p:spPr>
          <a:xfrm>
            <a:off x="5144300" y="4489975"/>
            <a:ext cx="4193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Anexos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b3b63e95c_0_53"/>
          <p:cNvSpPr txBox="1">
            <a:spLocks noGrp="1"/>
          </p:cNvSpPr>
          <p:nvPr>
            <p:ph type="title"/>
          </p:nvPr>
        </p:nvSpPr>
        <p:spPr>
          <a:xfrm>
            <a:off x="690923" y="30425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3.3. Previsões de Vendas (anual)</a:t>
            </a:r>
            <a:endParaRPr sz="2000" b="1" dirty="0"/>
          </a:p>
        </p:txBody>
      </p:sp>
      <p:cxnSp>
        <p:nvCxnSpPr>
          <p:cNvPr id="619" name="Google Shape;619;g7b3b63e95c_0_5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0" name="Google Shape;620;g7b3b63e95c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1675"/>
            <a:ext cx="8839200" cy="337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g7b3b63e95c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9163"/>
            <a:ext cx="8839197" cy="395482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7b3b63e95c_0_34"/>
          <p:cNvSpPr txBox="1">
            <a:spLocks noGrp="1"/>
          </p:cNvSpPr>
          <p:nvPr>
            <p:ph type="title"/>
          </p:nvPr>
        </p:nvSpPr>
        <p:spPr>
          <a:xfrm>
            <a:off x="713225" y="31893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3.3. Previsões de Vendas (anual)</a:t>
            </a:r>
            <a:endParaRPr sz="2000" b="1" dirty="0"/>
          </a:p>
        </p:txBody>
      </p:sp>
      <p:cxnSp>
        <p:nvCxnSpPr>
          <p:cNvPr id="627" name="Google Shape;627;g7b3b63e95c_0_34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b3b63e95c_0_28"/>
          <p:cNvSpPr txBox="1">
            <a:spLocks noGrp="1"/>
          </p:cNvSpPr>
          <p:nvPr>
            <p:ph type="title"/>
          </p:nvPr>
        </p:nvSpPr>
        <p:spPr>
          <a:xfrm>
            <a:off x="713225" y="279208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3.3. Previsões de Vendas (anual)</a:t>
            </a:r>
            <a:endParaRPr sz="2000" b="1" dirty="0"/>
          </a:p>
        </p:txBody>
      </p:sp>
      <p:cxnSp>
        <p:nvCxnSpPr>
          <p:cNvPr id="633" name="Google Shape;633;g7b3b63e95c_0_28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4" name="Google Shape;634;g7b3b63e95c_0_28"/>
          <p:cNvPicPr preferRelativeResize="0"/>
          <p:nvPr/>
        </p:nvPicPr>
        <p:blipFill rotWithShape="1">
          <a:blip r:embed="rId3">
            <a:alphaModFix/>
          </a:blip>
          <a:srcRect b="19891"/>
          <a:stretch/>
        </p:blipFill>
        <p:spPr>
          <a:xfrm>
            <a:off x="383725" y="1272275"/>
            <a:ext cx="8376551" cy="2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7b3b63e95c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83050"/>
            <a:ext cx="8839200" cy="31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764b6abf9_0_83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d764b6abf9_0_83"/>
          <p:cNvSpPr txBox="1">
            <a:spLocks noGrp="1"/>
          </p:cNvSpPr>
          <p:nvPr>
            <p:ph type="title"/>
          </p:nvPr>
        </p:nvSpPr>
        <p:spPr>
          <a:xfrm>
            <a:off x="2827325" y="2261000"/>
            <a:ext cx="538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Recursos Humanos</a:t>
            </a:r>
            <a:endParaRPr sz="3000" b="1"/>
          </a:p>
        </p:txBody>
      </p:sp>
      <p:sp>
        <p:nvSpPr>
          <p:cNvPr id="642" name="Google Shape;642;gd764b6abf9_0_83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</a:t>
            </a:r>
            <a:r>
              <a:rPr lang="en"/>
              <a:t>4</a:t>
            </a:r>
            <a:endParaRPr b="1"/>
          </a:p>
        </p:txBody>
      </p:sp>
      <p:sp>
        <p:nvSpPr>
          <p:cNvPr id="643" name="Google Shape;643;gd764b6abf9_0_83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4.1. Funções, responsabilidades e competências da equipa de gestão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4.2. Estrutura organizacional da empresa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4.3. Política de recursos humanos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4.4. Previsões de custos com pessoal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644" name="Google Shape;644;gd764b6abf9_0_83"/>
          <p:cNvCxnSpPr/>
          <p:nvPr/>
        </p:nvCxnSpPr>
        <p:spPr>
          <a:xfrm>
            <a:off x="7425248" y="292088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5" name="Google Shape;645;gd764b6abf9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d764b6abf9_0_92"/>
          <p:cNvSpPr txBox="1">
            <a:spLocks noGrp="1"/>
          </p:cNvSpPr>
          <p:nvPr>
            <p:ph type="title"/>
          </p:nvPr>
        </p:nvSpPr>
        <p:spPr>
          <a:xfrm>
            <a:off x="713225" y="27038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4.1. Funções, Responsabilidades e Competências da Equipa de Gestão</a:t>
            </a:r>
            <a:endParaRPr sz="2000" b="1" dirty="0"/>
          </a:p>
        </p:txBody>
      </p:sp>
      <p:sp>
        <p:nvSpPr>
          <p:cNvPr id="651" name="Google Shape;651;gd764b6abf9_0_92"/>
          <p:cNvSpPr txBox="1">
            <a:spLocks noGrp="1"/>
          </p:cNvSpPr>
          <p:nvPr>
            <p:ph type="body" idx="1"/>
          </p:nvPr>
        </p:nvSpPr>
        <p:spPr>
          <a:xfrm>
            <a:off x="713225" y="1502875"/>
            <a:ext cx="6354600" cy="2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Coordenador de Marketing e Publicidade:</a:t>
            </a:r>
            <a:r>
              <a:rPr lang="en" sz="1200" dirty="0">
                <a:solidFill>
                  <a:srgbClr val="000000"/>
                </a:solidFill>
              </a:rPr>
              <a:t> Responsável por elaborar planos e atividades ligadas à comunicação interna e externa a fim de trabalhar a imagem da empresa e dos serviços perante os clientes.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Gestor de Relações Públicas: </a:t>
            </a:r>
            <a:r>
              <a:rPr lang="en" sz="1200" dirty="0">
                <a:solidFill>
                  <a:srgbClr val="000000"/>
                </a:solidFill>
              </a:rPr>
              <a:t>Responsável pela comunicação dos valores da empresa aos clientes permitindo dar a conhecer o que a empresa tem para oferecer.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Gestor de Recursos Humanos:</a:t>
            </a:r>
            <a:r>
              <a:rPr lang="en" sz="1200" dirty="0">
                <a:solidFill>
                  <a:srgbClr val="000000"/>
                </a:solidFill>
              </a:rPr>
              <a:t> Responsável pela comunicação interna e também externa da empresa, faz a ligação entre os vários setores da empresa.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Psicólogo </a:t>
            </a:r>
            <a:r>
              <a:rPr lang="en" sz="1200" dirty="0">
                <a:solidFill>
                  <a:srgbClr val="000000"/>
                </a:solidFill>
              </a:rPr>
              <a:t>Ajudará na promoção e participação na organização, planificação, desenvolvimento e orientação dos processos de desenvolvimento vocacional e de carreira.</a:t>
            </a:r>
            <a:endParaRPr sz="1200" dirty="0">
              <a:solidFill>
                <a:srgbClr val="000000"/>
              </a:solidFill>
            </a:endParaRPr>
          </a:p>
        </p:txBody>
      </p:sp>
      <p:cxnSp>
        <p:nvCxnSpPr>
          <p:cNvPr id="652" name="Google Shape;652;gd764b6abf9_0_92"/>
          <p:cNvCxnSpPr/>
          <p:nvPr/>
        </p:nvCxnSpPr>
        <p:spPr>
          <a:xfrm>
            <a:off x="764975" y="1281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3" name="Google Shape;653;gd764b6abf9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d764b6abf9_1_24"/>
          <p:cNvSpPr txBox="1">
            <a:spLocks noGrp="1"/>
          </p:cNvSpPr>
          <p:nvPr>
            <p:ph type="title"/>
          </p:nvPr>
        </p:nvSpPr>
        <p:spPr>
          <a:xfrm>
            <a:off x="713225" y="277814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4.1. Funções, Responsabilidades e Competências da Equipa de Gestão</a:t>
            </a:r>
            <a:endParaRPr sz="2000" b="1" dirty="0"/>
          </a:p>
        </p:txBody>
      </p:sp>
      <p:sp>
        <p:nvSpPr>
          <p:cNvPr id="659" name="Google Shape;659;gd764b6abf9_1_24"/>
          <p:cNvSpPr txBox="1">
            <a:spLocks noGrp="1"/>
          </p:cNvSpPr>
          <p:nvPr>
            <p:ph type="body" idx="1"/>
          </p:nvPr>
        </p:nvSpPr>
        <p:spPr>
          <a:xfrm>
            <a:off x="713225" y="1281030"/>
            <a:ext cx="6354600" cy="3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Coordenador de Marketing e Publicidade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Funções:</a:t>
            </a:r>
            <a:endParaRPr sz="1200" b="1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Desenvolver a promoção dos nossos serviços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escolher os canais para promoção da empresa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Estudar o público alvo e as tendências do mercado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Gerenciar ferramentas digitais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Desenvolver elementos de identidade visual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Criar campanhas publicitárias  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Perfil: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Licenciatura em Marketing/ Publicidade/ Ciências da Comunicação.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Recém licenciado/ No início da carreira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Criativo, Responsável, Capaz de estabelecer ligações interpessoais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cxnSp>
        <p:nvCxnSpPr>
          <p:cNvPr id="660" name="Google Shape;660;gd764b6abf9_1_24"/>
          <p:cNvCxnSpPr/>
          <p:nvPr/>
        </p:nvCxnSpPr>
        <p:spPr>
          <a:xfrm>
            <a:off x="764975" y="1281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1" name="Google Shape;661;gd764b6abf9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EC739C1-19F5-42BC-AA1C-84E52060E53A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d764b6abf9_1_37"/>
          <p:cNvSpPr txBox="1">
            <a:spLocks noGrp="1"/>
          </p:cNvSpPr>
          <p:nvPr>
            <p:ph type="title"/>
          </p:nvPr>
        </p:nvSpPr>
        <p:spPr>
          <a:xfrm>
            <a:off x="764975" y="22372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4.1. Funções, Responsabilidades e Competências da Equipa de Gestão</a:t>
            </a:r>
            <a:endParaRPr sz="2000" b="1" dirty="0"/>
          </a:p>
        </p:txBody>
      </p:sp>
      <p:sp>
        <p:nvSpPr>
          <p:cNvPr id="667" name="Google Shape;667;gd764b6abf9_1_37"/>
          <p:cNvSpPr txBox="1">
            <a:spLocks noGrp="1"/>
          </p:cNvSpPr>
          <p:nvPr>
            <p:ph type="body" idx="1"/>
          </p:nvPr>
        </p:nvSpPr>
        <p:spPr>
          <a:xfrm>
            <a:off x="764975" y="1179987"/>
            <a:ext cx="7031488" cy="3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Gestor de Relações Públicas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Funções:</a:t>
            </a:r>
            <a:endParaRPr sz="1200" b="1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Organizar o plano de comunicação da nossa empresa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Organizar eventos para dar a conhecer a empresa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Conduzir pesquisas de mercado de forma a compreender o comportamento de potenciais clientes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Gerir os contactos e relacionamentos da empresa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Assessoria de comunicação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Perfil:</a:t>
            </a:r>
            <a:endParaRPr sz="1200" b="1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Licenciatura em Relações Públicas/ Ciências da Comunicação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Recém licenciado/ 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Capaz de trabalhar em equipa, Capaz de estabelecer relações interpessoais, Comunicativo, Responsável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cxnSp>
        <p:nvCxnSpPr>
          <p:cNvPr id="668" name="Google Shape;668;gd764b6abf9_1_37"/>
          <p:cNvCxnSpPr/>
          <p:nvPr/>
        </p:nvCxnSpPr>
        <p:spPr>
          <a:xfrm>
            <a:off x="764975" y="1281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9" name="Google Shape;669;gd764b6abf9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110AC0-DBDE-4665-A9DB-99D07D124E85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764b6abf9_1_53"/>
          <p:cNvSpPr txBox="1">
            <a:spLocks noGrp="1"/>
          </p:cNvSpPr>
          <p:nvPr>
            <p:ph type="title"/>
          </p:nvPr>
        </p:nvSpPr>
        <p:spPr>
          <a:xfrm>
            <a:off x="713225" y="30011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4.1. Funções, Responsabilidades e Competências da Equipa de Gestão</a:t>
            </a:r>
            <a:endParaRPr sz="2000" b="1" dirty="0"/>
          </a:p>
        </p:txBody>
      </p:sp>
      <p:sp>
        <p:nvSpPr>
          <p:cNvPr id="675" name="Google Shape;675;gd764b6abf9_1_53"/>
          <p:cNvSpPr txBox="1">
            <a:spLocks noGrp="1"/>
          </p:cNvSpPr>
          <p:nvPr>
            <p:ph type="body" idx="1"/>
          </p:nvPr>
        </p:nvSpPr>
        <p:spPr>
          <a:xfrm>
            <a:off x="713225" y="1130584"/>
            <a:ext cx="7167459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Gerente de Recursos Humanos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Funções:</a:t>
            </a:r>
            <a:endParaRPr sz="1200" b="1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Treinar e motivar as pessoas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Contratação e seleção de pessoas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Trabalhar no clima organizacional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Representar a empresa diante de órgão de administração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Elaborar e analisar contratos e as suas devidas clausuras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Analisar a viabilidade de novas parcerias com outras empresas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Defender os direitos da empresa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Perfil:</a:t>
            </a:r>
            <a:endParaRPr sz="1200" b="1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Licenciatura em Recursos Humanos/Ciências da Comunicação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Recém licenciado/Início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Capaz de trabalhar em equipa, Capaz de estabelecer ligações interpessoais, Dotado de aptidões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sociais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cxnSp>
        <p:nvCxnSpPr>
          <p:cNvPr id="676" name="Google Shape;676;gd764b6abf9_1_53"/>
          <p:cNvCxnSpPr/>
          <p:nvPr/>
        </p:nvCxnSpPr>
        <p:spPr>
          <a:xfrm>
            <a:off x="764975" y="1281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7" name="Google Shape;677;gd764b6abf9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03E8E6D-82E4-4CDE-83A3-DAE13504B49E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764b6abf9_1_61"/>
          <p:cNvSpPr txBox="1">
            <a:spLocks noGrp="1"/>
          </p:cNvSpPr>
          <p:nvPr>
            <p:ph type="title"/>
          </p:nvPr>
        </p:nvSpPr>
        <p:spPr>
          <a:xfrm>
            <a:off x="713225" y="26294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4.1. Funções, Responsabilidades e Competências da Equipa de Gestão</a:t>
            </a:r>
            <a:endParaRPr sz="2000" b="1" dirty="0"/>
          </a:p>
        </p:txBody>
      </p:sp>
      <p:sp>
        <p:nvSpPr>
          <p:cNvPr id="683" name="Google Shape;683;gd764b6abf9_1_61"/>
          <p:cNvSpPr txBox="1">
            <a:spLocks noGrp="1"/>
          </p:cNvSpPr>
          <p:nvPr>
            <p:ph type="body" idx="1"/>
          </p:nvPr>
        </p:nvSpPr>
        <p:spPr>
          <a:xfrm>
            <a:off x="713225" y="1321054"/>
            <a:ext cx="6354600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Psicólogo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Funções:</a:t>
            </a:r>
            <a:endParaRPr sz="1200" b="1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Implementam estratégias de desenvolvimento de competências de autoconhecimento e clarificação dos projetos pessoais, vocacionais e profissionais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Disponibilização de  informação e ajuda para indivíduos nos processos de tomada de decisão perante diferentes oportunidades educativas e/ou profissionais: escolhas iniciais, desemprego ou reconversão profissional; construção de planos de carreira; (re)inserção na vida ativa; tarefas de vida diária.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Perfil:</a:t>
            </a:r>
            <a:endParaRPr sz="1200" b="1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Licenciatura em Psicologia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Recém licenciado/ 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Capaz de trabalhar em equipa, Responsável, Comunicativo, Ter capacidade de empatia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cxnSp>
        <p:nvCxnSpPr>
          <p:cNvPr id="684" name="Google Shape;684;gd764b6abf9_1_61"/>
          <p:cNvCxnSpPr/>
          <p:nvPr/>
        </p:nvCxnSpPr>
        <p:spPr>
          <a:xfrm>
            <a:off x="764975" y="1281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5" name="Google Shape;685;gd764b6abf9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1AE4691-FEE8-456D-A85F-1C8FCB54D75F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d764b6abf9_0_98"/>
          <p:cNvSpPr txBox="1">
            <a:spLocks noGrp="1"/>
          </p:cNvSpPr>
          <p:nvPr>
            <p:ph type="title"/>
          </p:nvPr>
        </p:nvSpPr>
        <p:spPr>
          <a:xfrm>
            <a:off x="654725" y="28253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4.2. Estrutura Organizacional da Empresa</a:t>
            </a:r>
            <a:endParaRPr sz="2000" b="1" dirty="0"/>
          </a:p>
        </p:txBody>
      </p:sp>
      <p:sp>
        <p:nvSpPr>
          <p:cNvPr id="691" name="Google Shape;691;gd764b6abf9_0_98"/>
          <p:cNvSpPr txBox="1">
            <a:spLocks noGrp="1"/>
          </p:cNvSpPr>
          <p:nvPr>
            <p:ph type="body" idx="1"/>
          </p:nvPr>
        </p:nvSpPr>
        <p:spPr>
          <a:xfrm>
            <a:off x="771725" y="877333"/>
            <a:ext cx="7986000" cy="123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empresa terá 4 empregados a tempo inteiro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Os diretores assumiram a gestão e coordenação executiva da empresa, as decisões estratégicas serão tomadas pelos 4 Sócios.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⎔ Organograma:</a:t>
            </a:r>
            <a:endParaRPr b="1" dirty="0"/>
          </a:p>
        </p:txBody>
      </p:sp>
      <p:cxnSp>
        <p:nvCxnSpPr>
          <p:cNvPr id="692" name="Google Shape;692;gd764b6abf9_0_98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3" name="Google Shape;693;gd764b6abf9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d764b6abf9_0_98"/>
          <p:cNvSpPr/>
          <p:nvPr/>
        </p:nvSpPr>
        <p:spPr>
          <a:xfrm>
            <a:off x="3454500" y="4117825"/>
            <a:ext cx="1227300" cy="40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Psicológo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5" name="Google Shape;695;gd764b6abf9_0_98"/>
          <p:cNvSpPr/>
          <p:nvPr/>
        </p:nvSpPr>
        <p:spPr>
          <a:xfrm>
            <a:off x="5636600" y="3213725"/>
            <a:ext cx="1227300" cy="72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Gestor de Recursos Humanos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7" name="Google Shape;697;gd764b6abf9_0_98"/>
          <p:cNvSpPr/>
          <p:nvPr/>
        </p:nvSpPr>
        <p:spPr>
          <a:xfrm>
            <a:off x="2727150" y="3213725"/>
            <a:ext cx="1227300" cy="72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Gestor de Relações Públicas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8" name="Google Shape;698;gd764b6abf9_0_98"/>
          <p:cNvSpPr/>
          <p:nvPr/>
        </p:nvSpPr>
        <p:spPr>
          <a:xfrm>
            <a:off x="1272425" y="3213725"/>
            <a:ext cx="1227300" cy="83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Didact Gothic"/>
                <a:ea typeface="Didact Gothic"/>
                <a:cs typeface="Didact Gothic"/>
                <a:sym typeface="Didact Gothic"/>
              </a:rPr>
              <a:t>Coordenador de marketing e publicidade</a:t>
            </a:r>
            <a:endParaRPr>
              <a:solidFill>
                <a:schemeClr val="accent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99" name="Google Shape;699;gd764b6abf9_0_98"/>
          <p:cNvSpPr/>
          <p:nvPr/>
        </p:nvSpPr>
        <p:spPr>
          <a:xfrm>
            <a:off x="5636600" y="2462100"/>
            <a:ext cx="1227300" cy="40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Sócia D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0" name="Google Shape;700;gd764b6abf9_0_98"/>
          <p:cNvSpPr/>
          <p:nvPr/>
        </p:nvSpPr>
        <p:spPr>
          <a:xfrm>
            <a:off x="4181875" y="2462100"/>
            <a:ext cx="1227300" cy="40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Sócia C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1" name="Google Shape;701;gd764b6abf9_0_98"/>
          <p:cNvSpPr/>
          <p:nvPr/>
        </p:nvSpPr>
        <p:spPr>
          <a:xfrm>
            <a:off x="2727150" y="2462100"/>
            <a:ext cx="1227300" cy="40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Sócia B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2" name="Google Shape;702;gd764b6abf9_0_98"/>
          <p:cNvSpPr/>
          <p:nvPr/>
        </p:nvSpPr>
        <p:spPr>
          <a:xfrm>
            <a:off x="1272425" y="2462100"/>
            <a:ext cx="1227300" cy="40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Sócia A</a:t>
            </a:r>
            <a:endParaRPr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703" name="Google Shape;703;gd764b6abf9_0_98"/>
          <p:cNvCxnSpPr>
            <a:stCxn id="702" idx="2"/>
            <a:endCxn id="698" idx="0"/>
          </p:cNvCxnSpPr>
          <p:nvPr/>
        </p:nvCxnSpPr>
        <p:spPr>
          <a:xfrm>
            <a:off x="1886075" y="2868300"/>
            <a:ext cx="0" cy="34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4" name="Google Shape;704;gd764b6abf9_0_98"/>
          <p:cNvCxnSpPr>
            <a:stCxn id="701" idx="2"/>
            <a:endCxn id="697" idx="0"/>
          </p:cNvCxnSpPr>
          <p:nvPr/>
        </p:nvCxnSpPr>
        <p:spPr>
          <a:xfrm>
            <a:off x="3340800" y="2868300"/>
            <a:ext cx="0" cy="34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6" name="Google Shape;706;gd764b6abf9_0_98"/>
          <p:cNvCxnSpPr>
            <a:stCxn id="699" idx="2"/>
            <a:endCxn id="695" idx="0"/>
          </p:cNvCxnSpPr>
          <p:nvPr/>
        </p:nvCxnSpPr>
        <p:spPr>
          <a:xfrm>
            <a:off x="6250250" y="2868300"/>
            <a:ext cx="0" cy="34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7" name="Google Shape;707;gd764b6abf9_0_98"/>
          <p:cNvCxnSpPr>
            <a:stCxn id="702" idx="3"/>
            <a:endCxn id="701" idx="1"/>
          </p:cNvCxnSpPr>
          <p:nvPr/>
        </p:nvCxnSpPr>
        <p:spPr>
          <a:xfrm>
            <a:off x="2499725" y="2665200"/>
            <a:ext cx="227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8" name="Google Shape;708;gd764b6abf9_0_98"/>
          <p:cNvCxnSpPr>
            <a:stCxn id="701" idx="3"/>
            <a:endCxn id="700" idx="1"/>
          </p:cNvCxnSpPr>
          <p:nvPr/>
        </p:nvCxnSpPr>
        <p:spPr>
          <a:xfrm>
            <a:off x="3954450" y="2665200"/>
            <a:ext cx="227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9" name="Google Shape;709;gd764b6abf9_0_98"/>
          <p:cNvCxnSpPr>
            <a:stCxn id="700" idx="3"/>
            <a:endCxn id="699" idx="1"/>
          </p:cNvCxnSpPr>
          <p:nvPr/>
        </p:nvCxnSpPr>
        <p:spPr>
          <a:xfrm>
            <a:off x="5409175" y="2665200"/>
            <a:ext cx="227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0" name="Google Shape;710;gd764b6abf9_0_98"/>
          <p:cNvCxnSpPr>
            <a:endCxn id="694" idx="0"/>
          </p:cNvCxnSpPr>
          <p:nvPr/>
        </p:nvCxnSpPr>
        <p:spPr>
          <a:xfrm>
            <a:off x="4060650" y="2654425"/>
            <a:ext cx="7500" cy="1463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gd764b6abf9_0_98"/>
          <p:cNvCxnSpPr>
            <a:stCxn id="698" idx="2"/>
            <a:endCxn id="694" idx="1"/>
          </p:cNvCxnSpPr>
          <p:nvPr/>
        </p:nvCxnSpPr>
        <p:spPr>
          <a:xfrm rot="-5400000" flipH="1">
            <a:off x="2535575" y="3402125"/>
            <a:ext cx="269400" cy="15684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gd764b6abf9_0_98"/>
          <p:cNvCxnSpPr>
            <a:stCxn id="694" idx="3"/>
            <a:endCxn id="695" idx="2"/>
          </p:cNvCxnSpPr>
          <p:nvPr/>
        </p:nvCxnSpPr>
        <p:spPr>
          <a:xfrm rot="10800000" flipH="1">
            <a:off x="4681800" y="3943225"/>
            <a:ext cx="1568400" cy="377700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DF6F0A19-3773-44E2-B3CB-19A53E841F4E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gd70ecd674f_0_34"/>
          <p:cNvCxnSpPr/>
          <p:nvPr/>
        </p:nvCxnSpPr>
        <p:spPr>
          <a:xfrm>
            <a:off x="4149300" y="2207500"/>
            <a:ext cx="845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gd70ecd674f_0_34"/>
          <p:cNvSpPr txBox="1"/>
          <p:nvPr/>
        </p:nvSpPr>
        <p:spPr>
          <a:xfrm>
            <a:off x="243150" y="1191885"/>
            <a:ext cx="8657700" cy="313929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Questrial"/>
                <a:ea typeface="Questrial"/>
                <a:cs typeface="Questrial"/>
                <a:sym typeface="Questrial"/>
              </a:rPr>
              <a:t>O Plano de Negócio permite ao empreendedor explorar as mais importantes esferas de seu negócio, verificar sua viabilidade e consolidar sua conclusão num documento de conhecimento fundamental quer para os seus próprios fundadores quer para eventuais investidores ou credores. Este estrutura e avalia a criação de uma empresa que, no imediato, valorize o futuro dos jovens estudantes portugueses, de modo a conseguirem descobrir a sua vocação. O facto de existirem poucas empresas similares neste país constitui uma relativa inovação e uma chance de negócio com uma janela de oportunidade (comprovada pelo estudo de mercado realizado) que deverá ser aproveitada a longo prazo. </a:t>
            </a:r>
            <a:endParaRPr sz="12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Questrial"/>
                <a:ea typeface="Questrial"/>
                <a:cs typeface="Questrial"/>
                <a:sym typeface="Questrial"/>
              </a:rPr>
              <a:t>A Open Your Mind é uma empresa capaz de orientar jovens na descoberta das suas aptidões para o mercado de trabalho. Ao mesmo tempo, também procuramos esclarecer aspetos fundamentais na formação de jovens e adultos,</a:t>
            </a:r>
            <a:endParaRPr sz="12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just"/>
            <a:r>
              <a:rPr lang="en" sz="1200" dirty="0">
                <a:latin typeface="Questrial"/>
                <a:sym typeface="Questrial"/>
              </a:rPr>
              <a:t>Neste negócio, na maior parte das fases do processo são obtidas receitas, o que permite excelentes rentabilidades desde que garantida a existência de um volume de vendas eficiente. Verificamos ainda que se reduzirmos 10 ou 20% no volume de vendas, este negócio continua a ser rentável, pelo que podemos comprovar na análise de sensibilidade.</a:t>
            </a:r>
            <a:endParaRPr sz="1200" dirty="0">
              <a:latin typeface="Questrial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Questrial"/>
                <a:ea typeface="Questrial"/>
                <a:cs typeface="Questrial"/>
                <a:sym typeface="Questrial"/>
              </a:rPr>
              <a:t>A empresa pretende desenvolver um conjunto de parcerias, as quais virão a constituir uma das suas vantagens competitivas. Por todos estes motivos, o projeto de negócio apresenta um pay-back de 6 anos e uma TIR de 50% na perspetiva do projeto (e de cerca de 23% na perspetiva do investidor). </a:t>
            </a:r>
            <a:endParaRPr sz="12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Questrial"/>
                <a:ea typeface="Questrial"/>
                <a:cs typeface="Questrial"/>
                <a:sym typeface="Questrial"/>
              </a:rPr>
              <a:t>As promotoras do projeto são 4 jovens licenciados em Ciências da Comunicação, já com alguma experiência profissional complementar e que revelam competências técnicas e comportamentais, bem como capacidade de evolução futura.</a:t>
            </a:r>
            <a:endParaRPr sz="1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" name="Google Shape;237;gd70ecd674f_0_34"/>
          <p:cNvSpPr txBox="1">
            <a:spLocks noGrp="1"/>
          </p:cNvSpPr>
          <p:nvPr>
            <p:ph type="title"/>
          </p:nvPr>
        </p:nvSpPr>
        <p:spPr>
          <a:xfrm>
            <a:off x="892050" y="273606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Sumário Executivo</a:t>
            </a:r>
            <a:endParaRPr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C15026C-B3B5-4F1E-AA55-06344FA76217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d764b6abf9_0_104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4.3. Política de Recursos Humanos</a:t>
            </a:r>
            <a:endParaRPr sz="2000" b="1" dirty="0"/>
          </a:p>
        </p:txBody>
      </p:sp>
      <p:sp>
        <p:nvSpPr>
          <p:cNvPr id="718" name="Google Shape;718;gd764b6abf9_0_104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Recrutamento, Seleção e Formação do Pessoal: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Recrutamento: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Recrutamento dos colaboradores feito com recurso a Universidades, Institutos ou Escolas de Formação Profissional e informal (utilização das redes de contacto).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Seleção: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seleção dos colaboradores feito com recurso a análise curricular e entrevistas.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Formação: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empresa incentivará os colaboradores a tirar formações técnicas para progredir dentro da empresa, bem como sessões de brainstorming para melhorar as capacidades de trabalho em equipa e capacidades de inovação.</a:t>
            </a:r>
            <a:r>
              <a:rPr lang="en" sz="1200" dirty="0">
                <a:solidFill>
                  <a:srgbClr val="FF0000"/>
                </a:solidFill>
              </a:rPr>
              <a:t>  </a:t>
            </a:r>
            <a:r>
              <a:rPr lang="pt-PT" sz="1200" dirty="0">
                <a:solidFill>
                  <a:srgbClr val="000000"/>
                </a:solidFill>
              </a:rPr>
              <a:t>A empresa irá contratar formadores externos à empresa para auxiliar nas formações que a empresa irá realizar aos seus funcionários.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719" name="Google Shape;719;gd764b6abf9_0_104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0" name="Google Shape;720;gd764b6abf9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d764b6abf9_0_110"/>
          <p:cNvSpPr txBox="1">
            <a:spLocks noGrp="1"/>
          </p:cNvSpPr>
          <p:nvPr>
            <p:ph type="title"/>
          </p:nvPr>
        </p:nvSpPr>
        <p:spPr>
          <a:xfrm>
            <a:off x="713225" y="29349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4.3. Política de Recursos Humanos</a:t>
            </a:r>
            <a:endParaRPr sz="2000" b="1" dirty="0"/>
          </a:p>
        </p:txBody>
      </p:sp>
      <p:sp>
        <p:nvSpPr>
          <p:cNvPr id="726" name="Google Shape;726;gd764b6abf9_0_110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Remunerações a Praticar e Sistemas de Avaliações do Desempenho: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Avaliação de Desempenho:</a:t>
            </a:r>
            <a:r>
              <a:rPr lang="en" sz="1200" dirty="0">
                <a:solidFill>
                  <a:srgbClr val="000000"/>
                </a:solidFill>
              </a:rPr>
              <a:t> Não será instituído um sistema formal de avaliação de desempenho, no entanto, a empresa terá uma prática informal de atribuir um prémio anual por mérito aos colaboradores realizado em função das capacidades técnicas dos trabalhadores bem como a capacidade de trabalhar em equipa e de crescimento pessoal.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Coordenador de Marketing e Publicidade: </a:t>
            </a:r>
            <a:r>
              <a:rPr lang="en" sz="1200" dirty="0">
                <a:solidFill>
                  <a:srgbClr val="000000"/>
                </a:solidFill>
              </a:rPr>
              <a:t> 900 euros mensais em início de carreira 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Gestor de Relações Públicas: </a:t>
            </a:r>
            <a:r>
              <a:rPr lang="en" sz="1200" dirty="0">
                <a:solidFill>
                  <a:srgbClr val="000000"/>
                </a:solidFill>
              </a:rPr>
              <a:t>730 euros mensais em 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Gerente de Recursos Humanos: </a:t>
            </a:r>
            <a:r>
              <a:rPr lang="en" sz="1200" dirty="0">
                <a:solidFill>
                  <a:srgbClr val="000000"/>
                </a:solidFill>
              </a:rPr>
              <a:t>870 euros mensais em 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</a:rPr>
              <a:t>Psicólogo: </a:t>
            </a:r>
            <a:r>
              <a:rPr lang="en" sz="1200" dirty="0">
                <a:solidFill>
                  <a:srgbClr val="000000"/>
                </a:solidFill>
              </a:rPr>
              <a:t>950 euros mensais em início de carreira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727" name="Google Shape;727;gd764b6abf9_0_110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8" name="Google Shape;728;gd764b6abf9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D81A167-8FD1-408E-9871-71E4989B0309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d764b6abf9_0_116"/>
          <p:cNvSpPr txBox="1">
            <a:spLocks noGrp="1"/>
          </p:cNvSpPr>
          <p:nvPr>
            <p:ph type="title"/>
          </p:nvPr>
        </p:nvSpPr>
        <p:spPr>
          <a:xfrm>
            <a:off x="713225" y="29349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4.3. Política de Recursos Humanos</a:t>
            </a:r>
            <a:endParaRPr sz="2000" b="1" dirty="0"/>
          </a:p>
        </p:txBody>
      </p:sp>
      <p:sp>
        <p:nvSpPr>
          <p:cNvPr id="734" name="Google Shape;734;gd764b6abf9_0_116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Outros Aspetos da Gestão de Recursos Humanos: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 empresa terá parcerias com outras empresas e escolas para trabalharem em sincronia. 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Além disso a empresa deseja que os colaboradores sintam-se apoiados e realizados durante o trabalho por isso o objetivo da empresa é ter um bom ambiente entre todos os colaboradores, bem como incentivos ao trabalho em equipa.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 A Open Your Mind terá ainda um serviço de contabilidade  prestado por uma empresa especializada (Técnico Oficial de Contas).   </a:t>
            </a:r>
            <a:endParaRPr dirty="0"/>
          </a:p>
        </p:txBody>
      </p:sp>
      <p:cxnSp>
        <p:nvCxnSpPr>
          <p:cNvPr id="735" name="Google Shape;735;gd764b6abf9_0_11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6" name="Google Shape;736;gd764b6abf9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5549A54-D569-4DB5-86C9-3B750C99EB4B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da6f90ec82_1_6"/>
          <p:cNvSpPr txBox="1">
            <a:spLocks noGrp="1"/>
          </p:cNvSpPr>
          <p:nvPr>
            <p:ph type="title"/>
          </p:nvPr>
        </p:nvSpPr>
        <p:spPr>
          <a:xfrm>
            <a:off x="713225" y="29349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4.4. Previsões de Custos Com o Pessoal</a:t>
            </a:r>
            <a:endParaRPr sz="2000" b="1" dirty="0"/>
          </a:p>
        </p:txBody>
      </p:sp>
      <p:sp>
        <p:nvSpPr>
          <p:cNvPr id="742" name="Google Shape;742;gda6f90ec82_1_6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Mensal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</a:t>
            </a:r>
            <a:r>
              <a:rPr lang="en" b="1" dirty="0">
                <a:solidFill>
                  <a:srgbClr val="000000"/>
                </a:solidFill>
              </a:rPr>
              <a:t>Coordenador de Marketing e Publicidade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Salário Base: 900€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Contribuições para a Segurança Social ( Taxa Social Única): 900€ ×23,75% = 213,75 €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Seguro: 900€× 2% = 18€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Subsídio de Alimentação: 4,27€ × 21 dias úteis = 89,67€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cxnSp>
        <p:nvCxnSpPr>
          <p:cNvPr id="743" name="Google Shape;743;gda6f90ec82_1_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4" name="Google Shape;744;gda6f90ec82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326F1D8-5E01-4A08-BB54-C39E8F422F94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da6f90ec82_1_13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4.4. Previsões de Custos Com o Pessoal</a:t>
            </a:r>
            <a:endParaRPr sz="2000" b="1" dirty="0"/>
          </a:p>
        </p:txBody>
      </p:sp>
      <p:sp>
        <p:nvSpPr>
          <p:cNvPr id="750" name="Google Shape;750;gda6f90ec82_1_13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Mensal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</a:t>
            </a:r>
            <a:r>
              <a:rPr lang="en" b="1" dirty="0">
                <a:solidFill>
                  <a:srgbClr val="000000"/>
                </a:solidFill>
              </a:rPr>
              <a:t>Gestor de Relações Públicas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Salário Base: 730€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Contribuições para a Segurança Social ( Taxa Social Única): 730€ ×23,75% = 173,38  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Seguro: 730€ × 2% = 14,60€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Subsídio de Alimentação: 4,27€ × 21 dias úteis = 89,67€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cxnSp>
        <p:nvCxnSpPr>
          <p:cNvPr id="751" name="Google Shape;751;gda6f90ec82_1_13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2" name="Google Shape;752;gda6f90ec82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5B3717-EB00-4419-95F8-F4EFDF1F45C9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da6f90ec82_1_27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4.4. Previsões de Custos Com o Pessoal</a:t>
            </a:r>
            <a:endParaRPr sz="2000" b="1" dirty="0"/>
          </a:p>
        </p:txBody>
      </p:sp>
      <p:sp>
        <p:nvSpPr>
          <p:cNvPr id="766" name="Google Shape;766;gda6f90ec82_1_27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Mensal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</a:t>
            </a:r>
            <a:r>
              <a:rPr lang="en" b="1" dirty="0">
                <a:solidFill>
                  <a:srgbClr val="000000"/>
                </a:solidFill>
              </a:rPr>
              <a:t>Gerente de Recursos Humanos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Salário Base: 870€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Contribuições para a Segurança Social ( Taxa Social Única): 870€ ×23,75% =206,63 €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Seguro: 870€ × 2% = 17,40€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Subsídio de Alimentação: 4,27€ × 21 dias úteis = 89,67€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cxnSp>
        <p:nvCxnSpPr>
          <p:cNvPr id="767" name="Google Shape;767;gda6f90ec82_1_27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68" name="Google Shape;768;gda6f90ec82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709E4F2-9EE2-447B-94CB-F14B3F29FD22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764b6abf9_0_122"/>
          <p:cNvSpPr txBox="1">
            <a:spLocks noGrp="1"/>
          </p:cNvSpPr>
          <p:nvPr>
            <p:ph type="title"/>
          </p:nvPr>
        </p:nvSpPr>
        <p:spPr>
          <a:xfrm>
            <a:off x="713225" y="31026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4.4. Previsões de Custos Com o Pessoal</a:t>
            </a:r>
            <a:endParaRPr sz="2000" b="1" dirty="0"/>
          </a:p>
        </p:txBody>
      </p:sp>
      <p:sp>
        <p:nvSpPr>
          <p:cNvPr id="774" name="Google Shape;774;gd764b6abf9_0_122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63546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Mensal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Psicólogo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Salário Base: 950€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Contribuições para a Segurança Social ( Taxa Social Única): 950€ ×23,75% = 225,625€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Seguro: 950€ × 2% = 19€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Subsídio de Alimentação: 4,27€ × 21 dias úteis = 89,67€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cxnSp>
        <p:nvCxnSpPr>
          <p:cNvPr id="775" name="Google Shape;775;gd764b6abf9_0_122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6" name="Google Shape;776;gd764b6abf9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95763B1-A67E-41A1-9535-61BA08F12C23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d764b6abf9_0_128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d764b6abf9_0_128"/>
          <p:cNvSpPr txBox="1">
            <a:spLocks noGrp="1"/>
          </p:cNvSpPr>
          <p:nvPr>
            <p:ph type="title"/>
          </p:nvPr>
        </p:nvSpPr>
        <p:spPr>
          <a:xfrm>
            <a:off x="2827325" y="2261000"/>
            <a:ext cx="538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Gestão Operacional</a:t>
            </a:r>
            <a:endParaRPr sz="3000" b="1"/>
          </a:p>
        </p:txBody>
      </p:sp>
      <p:sp>
        <p:nvSpPr>
          <p:cNvPr id="783" name="Google Shape;783;gd764b6abf9_0_128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</a:t>
            </a:r>
            <a:r>
              <a:rPr lang="en"/>
              <a:t>5</a:t>
            </a:r>
            <a:endParaRPr b="1"/>
          </a:p>
        </p:txBody>
      </p:sp>
      <p:sp>
        <p:nvSpPr>
          <p:cNvPr id="784" name="Google Shape;784;gd764b6abf9_0_128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5.1. Gestão por processos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5.2. Gestão logística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5.3. Previsões de investimentos, custos e margens operacionais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785" name="Google Shape;785;gd764b6abf9_0_128"/>
          <p:cNvCxnSpPr/>
          <p:nvPr/>
        </p:nvCxnSpPr>
        <p:spPr>
          <a:xfrm>
            <a:off x="7425248" y="292088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6" name="Google Shape;786;gd764b6abf9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d99662ecbf_1_44"/>
          <p:cNvSpPr txBox="1">
            <a:spLocks noGrp="1"/>
          </p:cNvSpPr>
          <p:nvPr>
            <p:ph type="title"/>
          </p:nvPr>
        </p:nvSpPr>
        <p:spPr>
          <a:xfrm>
            <a:off x="698357" y="323382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5.1. Gestão Por Processos</a:t>
            </a:r>
            <a:endParaRPr sz="2000" b="1" dirty="0"/>
          </a:p>
        </p:txBody>
      </p:sp>
      <p:cxnSp>
        <p:nvCxnSpPr>
          <p:cNvPr id="792" name="Google Shape;792;gd99662ecbf_1_44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793" name="Google Shape;793;gd99662ecbf_1_44"/>
          <p:cNvGraphicFramePr/>
          <p:nvPr>
            <p:extLst>
              <p:ext uri="{D42A27DB-BD31-4B8C-83A1-F6EECF244321}">
                <p14:modId xmlns:p14="http://schemas.microsoft.com/office/powerpoint/2010/main" val="2660133452"/>
              </p:ext>
            </p:extLst>
          </p:nvPr>
        </p:nvGraphicFramePr>
        <p:xfrm>
          <a:off x="205450" y="1225550"/>
          <a:ext cx="8733100" cy="3095089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8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Processos Genéricos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Descrição das Atividades Associados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Desenvolvimento dos Serviços a Oferecer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 processo começa na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análise do mercado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(tendências da procura e características da oferta concorrente) e acaba na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conceção de novas ações de formação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a oferecer, podendo ainda envolver serviços intermédios de </a:t>
                      </a:r>
                      <a:r>
                        <a:rPr lang="en" sz="1200" b="1">
                          <a:solidFill>
                            <a:srgbClr val="980000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diagnóstico de necessidades de formação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e de </a:t>
                      </a:r>
                      <a:r>
                        <a:rPr lang="en" sz="12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planeamento de atividades formativas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Gestão da Encomenda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Compreende um conjunto de atividades, desde a identificação das necessidades dos clientes potenciais até à obtenção de uma encomenda de serviços. Envolve a </a:t>
                      </a:r>
                      <a:r>
                        <a:rPr lang="en" sz="12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prospeção do mercado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, a </a:t>
                      </a:r>
                      <a:r>
                        <a:rPr lang="en" sz="1200" b="1">
                          <a:solidFill>
                            <a:srgbClr val="980000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promoção dos serviços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comercializadas e a </a:t>
                      </a:r>
                      <a:r>
                        <a:rPr lang="en" sz="1200" b="1">
                          <a:solidFill>
                            <a:srgbClr val="0000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venda dos serviços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Satisfação da Encomenda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Iniciando-se com a venda da ação, este processo conclui-se com a assistência pós-venda, Inclui as atividades de </a:t>
                      </a:r>
                      <a:r>
                        <a:rPr lang="en" sz="1200" b="1" dirty="0">
                          <a:solidFill>
                            <a:srgbClr val="0000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organização</a:t>
                      </a: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da ação, </a:t>
                      </a:r>
                      <a:r>
                        <a:rPr lang="en" sz="1200" b="1" dirty="0">
                          <a:solidFill>
                            <a:srgbClr val="0000FF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execução</a:t>
                      </a: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dos serviços de formação e de </a:t>
                      </a:r>
                      <a:r>
                        <a:rPr lang="en" sz="1200" b="1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avaliação da satisfação do cliente</a:t>
                      </a: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.</a:t>
                      </a:r>
                      <a:r>
                        <a:rPr lang="en" dirty="0"/>
                        <a:t> 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4" name="Google Shape;794;gd99662ecbf_1_44"/>
          <p:cNvSpPr txBox="1"/>
          <p:nvPr/>
        </p:nvSpPr>
        <p:spPr>
          <a:xfrm>
            <a:off x="205450" y="4539175"/>
            <a:ext cx="530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Legenda: </a:t>
            </a:r>
            <a:r>
              <a:rPr lang="en" sz="1000" b="1">
                <a:latin typeface="Questrial"/>
                <a:ea typeface="Questrial"/>
                <a:cs typeface="Questrial"/>
                <a:sym typeface="Questrial"/>
              </a:rPr>
              <a:t>Preto: Atividades a Desenvolver Internamente</a:t>
            </a: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; </a:t>
            </a:r>
            <a:r>
              <a:rPr lang="en" sz="1000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Azul: Atividades a Desenvolver Interna e Externamente</a:t>
            </a: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; </a:t>
            </a:r>
            <a:r>
              <a:rPr lang="en" sz="1000" b="1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Vermelho: Atividades a Desenvolver Externamente</a:t>
            </a:r>
            <a:endParaRPr sz="1000" b="1">
              <a:solidFill>
                <a:srgbClr val="98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6820BA-D74A-4074-9C23-557CA7D01AE8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d764b6abf9_0_146"/>
          <p:cNvSpPr txBox="1">
            <a:spLocks noGrp="1"/>
          </p:cNvSpPr>
          <p:nvPr>
            <p:ph type="title"/>
          </p:nvPr>
        </p:nvSpPr>
        <p:spPr>
          <a:xfrm>
            <a:off x="676054" y="31935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5.2. Gestão Logística</a:t>
            </a:r>
            <a:endParaRPr sz="2000" b="1" dirty="0"/>
          </a:p>
        </p:txBody>
      </p:sp>
      <p:sp>
        <p:nvSpPr>
          <p:cNvPr id="800" name="Google Shape;800;gd764b6abf9_0_146"/>
          <p:cNvSpPr txBox="1">
            <a:spLocks noGrp="1"/>
          </p:cNvSpPr>
          <p:nvPr>
            <p:ph type="body" idx="1"/>
          </p:nvPr>
        </p:nvSpPr>
        <p:spPr>
          <a:xfrm>
            <a:off x="428100" y="1040250"/>
            <a:ext cx="77748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⎔ Localização e Lay-out da Empresa: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    ⌑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300" u="sng"/>
              <a:t>Localização</a:t>
            </a:r>
            <a:r>
              <a:rPr lang="en" sz="1300"/>
              <a:t>:</a:t>
            </a:r>
            <a:r>
              <a:rPr lang="en" sz="1200">
                <a:solidFill>
                  <a:srgbClr val="000000"/>
                </a:solidFill>
              </a:rPr>
              <a:t> A empresa localiza-se em Vila Real, contudo poderão surgir outras possibilidades em função de eventuais acordos com municípios e/ou potenciais investidores/parceiros.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    ⌑ </a:t>
            </a:r>
            <a:r>
              <a:rPr lang="en" sz="1300" u="sng"/>
              <a:t>Lay-out</a:t>
            </a:r>
            <a:r>
              <a:rPr lang="en" sz="1300"/>
              <a:t>:</a:t>
            </a:r>
            <a:r>
              <a:rPr lang="en" b="1"/>
              <a:t> </a:t>
            </a:r>
            <a:r>
              <a:rPr lang="en" sz="1200">
                <a:solidFill>
                  <a:srgbClr val="000000"/>
                </a:solidFill>
              </a:rPr>
              <a:t>Espaço em Open Space, com um gabinete para o/a psicólogo/a, uma sala de reuniões, hall de entrada, sala de formações, copa e casa de banho.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⎔ Processo Produtivo ou Operacional: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    ⌑ </a:t>
            </a:r>
            <a:r>
              <a:rPr lang="en" sz="1200" u="sng">
                <a:solidFill>
                  <a:srgbClr val="000000"/>
                </a:solidFill>
              </a:rPr>
              <a:t>Receção e Triagem dos Clientes</a:t>
            </a:r>
            <a:r>
              <a:rPr lang="en" sz="1200">
                <a:solidFill>
                  <a:srgbClr val="000000"/>
                </a:solidFill>
              </a:rPr>
              <a:t>: quando os clientes entram em contacto com a nossa empresa, começamos por fazer uma reunião para saber qual o/os serviço/s que pretendem usufruir. </a:t>
            </a:r>
            <a:endParaRPr sz="1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⌑ </a:t>
            </a:r>
            <a:r>
              <a:rPr lang="en" sz="1200" u="sng">
                <a:solidFill>
                  <a:srgbClr val="000000"/>
                </a:solidFill>
              </a:rPr>
              <a:t>Orientação  para os Serviços</a:t>
            </a:r>
            <a:r>
              <a:rPr lang="en" sz="1200">
                <a:solidFill>
                  <a:srgbClr val="000000"/>
                </a:solidFill>
              </a:rPr>
              <a:t>: após percebermos qual o/os serviço/s que o cliente pretende, damos direções dos próximos passos que estes devem tomar, dependendo do serviço (ex.: se pretenderem fazer um teste vocacional, enchaminhamos os clientes para o gabinete do/a psicólogo/a)</a:t>
            </a:r>
            <a:endParaRPr sz="1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   ⌑ </a:t>
            </a:r>
            <a:r>
              <a:rPr lang="en" sz="1200" u="sng">
                <a:solidFill>
                  <a:srgbClr val="000000"/>
                </a:solidFill>
              </a:rPr>
              <a:t>Avaliação dos Serviços</a:t>
            </a:r>
            <a:r>
              <a:rPr lang="en" sz="1200">
                <a:solidFill>
                  <a:srgbClr val="000000"/>
                </a:solidFill>
              </a:rPr>
              <a:t>: no fim de cada serviço prestado, realizamos um inquérito aos clientes, de modo a perceber o grau de satisfação para com a nossa empresa.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⎔ Logística de Entrada e Saída: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	⌑</a:t>
            </a:r>
            <a:r>
              <a:rPr lang="en" sz="1200">
                <a:solidFill>
                  <a:srgbClr val="000000"/>
                </a:solidFill>
              </a:rPr>
              <a:t> (não se aplica)</a:t>
            </a:r>
            <a:endParaRPr b="1"/>
          </a:p>
        </p:txBody>
      </p:sp>
      <p:cxnSp>
        <p:nvCxnSpPr>
          <p:cNvPr id="801" name="Google Shape;801;gd764b6abf9_0_14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2" name="Google Shape;802;gd764b6abf9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>
            <a:spLocks noGrp="1"/>
          </p:cNvSpPr>
          <p:nvPr>
            <p:ph type="title"/>
          </p:nvPr>
        </p:nvSpPr>
        <p:spPr>
          <a:xfrm>
            <a:off x="2827325" y="2261000"/>
            <a:ext cx="5381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Estratégia de Negócio</a:t>
            </a:r>
            <a:endParaRPr sz="3000" b="1"/>
          </a:p>
        </p:txBody>
      </p:sp>
      <p:sp>
        <p:nvSpPr>
          <p:cNvPr id="244" name="Google Shape;244;p4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01</a:t>
            </a:r>
            <a:endParaRPr b="1"/>
          </a:p>
        </p:txBody>
      </p:sp>
      <p:sp>
        <p:nvSpPr>
          <p:cNvPr id="245" name="Google Shape;245;p4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1.1. Identificação do negócio, produtos e serviços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1.2. Missão e objetivos da empresa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1.3. Análise estratégica do negócio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1.4. Estratégias da empresa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1.5. Modelo de negócio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246" name="Google Shape;246;p4"/>
          <p:cNvCxnSpPr/>
          <p:nvPr/>
        </p:nvCxnSpPr>
        <p:spPr>
          <a:xfrm>
            <a:off x="7425248" y="292088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7" name="Google Shape;24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d764b6abf9_0_161"/>
          <p:cNvSpPr txBox="1">
            <a:spLocks noGrp="1"/>
          </p:cNvSpPr>
          <p:nvPr>
            <p:ph type="title"/>
          </p:nvPr>
        </p:nvSpPr>
        <p:spPr>
          <a:xfrm>
            <a:off x="609147" y="34177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5.3. Previsões de Investimentos, Custos e Margens Operacionais</a:t>
            </a:r>
            <a:endParaRPr sz="2000" b="1" dirty="0"/>
          </a:p>
        </p:txBody>
      </p:sp>
      <p:cxnSp>
        <p:nvCxnSpPr>
          <p:cNvPr id="808" name="Google Shape;808;gd764b6abf9_0_161"/>
          <p:cNvCxnSpPr/>
          <p:nvPr/>
        </p:nvCxnSpPr>
        <p:spPr>
          <a:xfrm>
            <a:off x="713225" y="12973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9" name="Google Shape;809;gd764b6abf9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0" name="Google Shape;810;gd764b6abf9_0_161"/>
          <p:cNvGraphicFramePr/>
          <p:nvPr/>
        </p:nvGraphicFramePr>
        <p:xfrm>
          <a:off x="713225" y="1388375"/>
          <a:ext cx="5072350" cy="363039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31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Tipologia de Investimento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Administrativo: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computadores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 telemóveis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monitor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Router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impressora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secretárias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mesa de reuniões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 cadeiras de escritório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cadeiras para a sala de reuniões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 cadeiras de formação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projetor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 caixas de Arrumação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Dossiers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telefone fixo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800€*6=4 800€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300€*5=1 500€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100€*6=600€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50€*5=250€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40*6=240€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50€*20=1 000€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4€*10=40€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25€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1" name="Google Shape;811;gd764b6abf9_0_161"/>
          <p:cNvSpPr txBox="1"/>
          <p:nvPr/>
        </p:nvSpPr>
        <p:spPr>
          <a:xfrm>
            <a:off x="6549925" y="2571750"/>
            <a:ext cx="1788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TOTAL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9 275€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6D4D7AF-99D0-45D5-BFE1-C5D6A6AA0997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d99662ecbf_1_16"/>
          <p:cNvSpPr txBox="1">
            <a:spLocks noGrp="1"/>
          </p:cNvSpPr>
          <p:nvPr>
            <p:ph type="title"/>
          </p:nvPr>
        </p:nvSpPr>
        <p:spPr>
          <a:xfrm>
            <a:off x="631449" y="319414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5.3. Previsões de Investimentos, Custos e Margens Operacionais</a:t>
            </a:r>
            <a:endParaRPr sz="2000" b="1" dirty="0"/>
          </a:p>
        </p:txBody>
      </p:sp>
      <p:cxnSp>
        <p:nvCxnSpPr>
          <p:cNvPr id="817" name="Google Shape;817;gd99662ecbf_1_16"/>
          <p:cNvCxnSpPr/>
          <p:nvPr/>
        </p:nvCxnSpPr>
        <p:spPr>
          <a:xfrm>
            <a:off x="713225" y="12973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18" name="Google Shape;818;gd99662ecbf_1_16"/>
          <p:cNvGraphicFramePr/>
          <p:nvPr/>
        </p:nvGraphicFramePr>
        <p:xfrm>
          <a:off x="3512850" y="1059175"/>
          <a:ext cx="5413900" cy="399282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367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Tipologia de Investimento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Físico: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Sofá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Mesa de Centro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 móveis de arrumação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Quadro para Brainstormings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 triplas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Televisão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Bengaleiro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Máquina de Café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Mesa de Refeições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bancos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Microondas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chávenas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 copos 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Faqueiro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Vinil Publicitário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Placa de Identificação da Empresa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45€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70€*2=140€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2.50€*4=10€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6€*10=60€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0.50€*6=3€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" name="Google Shape;819;gd99662ecbf_1_16"/>
          <p:cNvSpPr txBox="1"/>
          <p:nvPr/>
        </p:nvSpPr>
        <p:spPr>
          <a:xfrm>
            <a:off x="713225" y="2724713"/>
            <a:ext cx="1788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TOTAL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1 256€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F25B93-6786-4E07-8050-C84CA2369BD6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d99662ecbf_1_24"/>
          <p:cNvSpPr txBox="1">
            <a:spLocks noGrp="1"/>
          </p:cNvSpPr>
          <p:nvPr>
            <p:ph type="title"/>
          </p:nvPr>
        </p:nvSpPr>
        <p:spPr>
          <a:xfrm>
            <a:off x="609146" y="32358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5.3. Previsões de Investimentos, Custos e Margens Operacionais</a:t>
            </a:r>
            <a:endParaRPr sz="2000" b="1" dirty="0"/>
          </a:p>
        </p:txBody>
      </p:sp>
      <p:cxnSp>
        <p:nvCxnSpPr>
          <p:cNvPr id="825" name="Google Shape;825;gd99662ecbf_1_24"/>
          <p:cNvCxnSpPr/>
          <p:nvPr/>
        </p:nvCxnSpPr>
        <p:spPr>
          <a:xfrm>
            <a:off x="713225" y="12973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26" name="Google Shape;826;gd99662ecbf_1_24"/>
          <p:cNvGraphicFramePr/>
          <p:nvPr/>
        </p:nvGraphicFramePr>
        <p:xfrm>
          <a:off x="713225" y="1388375"/>
          <a:ext cx="4881475" cy="164919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31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Tipologia de Investimento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Online: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Site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Publicidade - Campanha Inicial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Mupis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Decoração das Viaturas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5 000€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7 000€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7" name="Google Shape;827;gd99662ecbf_1_24"/>
          <p:cNvSpPr txBox="1"/>
          <p:nvPr/>
        </p:nvSpPr>
        <p:spPr>
          <a:xfrm>
            <a:off x="6414700" y="1691600"/>
            <a:ext cx="1788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TOTAL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12 750€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828" name="Google Shape;828;gd99662ecbf_1_24"/>
          <p:cNvGraphicFramePr/>
          <p:nvPr/>
        </p:nvGraphicFramePr>
        <p:xfrm>
          <a:off x="3177013" y="3228500"/>
          <a:ext cx="5459100" cy="125295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333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Tipologia de Investimento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de Transporte: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 veículos ligeiros de passageiros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Didact Gothic"/>
                        <a:buChar char="-"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15 000€*2=30 000€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" name="Google Shape;829;gd99662ecbf_1_24"/>
          <p:cNvSpPr txBox="1"/>
          <p:nvPr/>
        </p:nvSpPr>
        <p:spPr>
          <a:xfrm>
            <a:off x="713225" y="3531725"/>
            <a:ext cx="1788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TOTAL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30 000€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8DCC56-A769-4B6E-A135-7E458F84C1B7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99662ecbf_1_34"/>
          <p:cNvSpPr txBox="1">
            <a:spLocks noGrp="1"/>
          </p:cNvSpPr>
          <p:nvPr>
            <p:ph type="title"/>
          </p:nvPr>
        </p:nvSpPr>
        <p:spPr>
          <a:xfrm>
            <a:off x="638883" y="336521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5.3. Previsões de Investimentos, Custos e Margens Operacionais</a:t>
            </a:r>
            <a:endParaRPr sz="2000" b="1" dirty="0"/>
          </a:p>
        </p:txBody>
      </p:sp>
      <p:cxnSp>
        <p:nvCxnSpPr>
          <p:cNvPr id="835" name="Google Shape;835;gd99662ecbf_1_34"/>
          <p:cNvCxnSpPr/>
          <p:nvPr/>
        </p:nvCxnSpPr>
        <p:spPr>
          <a:xfrm>
            <a:off x="713225" y="12973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36" name="Google Shape;836;gd99662ecbf_1_34"/>
          <p:cNvGraphicFramePr/>
          <p:nvPr/>
        </p:nvGraphicFramePr>
        <p:xfrm>
          <a:off x="713225" y="2161900"/>
          <a:ext cx="4881475" cy="143583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31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Tipologia de Investimento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Valor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Administrativo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Físico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Online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Equipamento de Transporte</a:t>
                      </a:r>
                      <a:endParaRPr sz="1300"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9 275€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1 265€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12 750€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30 000€</a:t>
                      </a: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7" name="Google Shape;837;gd99662ecbf_1_34"/>
          <p:cNvSpPr txBox="1"/>
          <p:nvPr/>
        </p:nvSpPr>
        <p:spPr>
          <a:xfrm>
            <a:off x="6404650" y="2556563"/>
            <a:ext cx="1788300" cy="6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TOTAL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53 281€</a:t>
            </a:r>
            <a:endParaRPr sz="1500" b="1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38" name="Google Shape;838;gd99662ecbf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d764b6abf9_0_167"/>
          <p:cNvSpPr/>
          <p:nvPr/>
        </p:nvSpPr>
        <p:spPr>
          <a:xfrm>
            <a:off x="-7551350" y="-3526450"/>
            <a:ext cx="13101900" cy="90297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d764b6abf9_0_167"/>
          <p:cNvSpPr txBox="1">
            <a:spLocks noGrp="1"/>
          </p:cNvSpPr>
          <p:nvPr>
            <p:ph type="title"/>
          </p:nvPr>
        </p:nvSpPr>
        <p:spPr>
          <a:xfrm>
            <a:off x="3028950" y="2261000"/>
            <a:ext cx="5179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 dirty="0"/>
              <a:t>Análise Económico- </a:t>
            </a:r>
            <a:br>
              <a:rPr lang="en" sz="3000" dirty="0"/>
            </a:br>
            <a:r>
              <a:rPr lang="en" sz="3000" dirty="0"/>
              <a:t>-Financeira</a:t>
            </a:r>
            <a:endParaRPr sz="3000" b="1" dirty="0"/>
          </a:p>
        </p:txBody>
      </p:sp>
      <p:sp>
        <p:nvSpPr>
          <p:cNvPr id="845" name="Google Shape;845;gd764b6abf9_0_167"/>
          <p:cNvSpPr txBox="1">
            <a:spLocks noGrp="1"/>
          </p:cNvSpPr>
          <p:nvPr>
            <p:ph type="title" idx="2"/>
          </p:nvPr>
        </p:nvSpPr>
        <p:spPr>
          <a:xfrm>
            <a:off x="5151175" y="1031000"/>
            <a:ext cx="30573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b="1"/>
              <a:t>0</a:t>
            </a:r>
            <a:r>
              <a:rPr lang="en"/>
              <a:t>6</a:t>
            </a:r>
            <a:endParaRPr b="1"/>
          </a:p>
        </p:txBody>
      </p:sp>
      <p:sp>
        <p:nvSpPr>
          <p:cNvPr id="846" name="Google Shape;846;gd764b6abf9_0_167"/>
          <p:cNvSpPr txBox="1">
            <a:spLocks noGrp="1"/>
          </p:cNvSpPr>
          <p:nvPr>
            <p:ph type="subTitle" idx="1"/>
          </p:nvPr>
        </p:nvSpPr>
        <p:spPr>
          <a:xfrm>
            <a:off x="4099675" y="3062700"/>
            <a:ext cx="41091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6.1. Pressupostos do projeto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6.2. Previsões de investimento e financiamento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6.3. Mapas económico-financeiros previsionais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6.4. Indicadores de rentabilidade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6.5. Análise de sensibilidade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847" name="Google Shape;847;gd764b6abf9_0_167"/>
          <p:cNvCxnSpPr/>
          <p:nvPr/>
        </p:nvCxnSpPr>
        <p:spPr>
          <a:xfrm>
            <a:off x="7433423" y="3018856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8" name="Google Shape;848;gd764b6abf9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5" y="1791095"/>
            <a:ext cx="2788534" cy="22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d764b6abf9_0_176"/>
          <p:cNvSpPr txBox="1">
            <a:spLocks noGrp="1"/>
          </p:cNvSpPr>
          <p:nvPr>
            <p:ph type="title"/>
          </p:nvPr>
        </p:nvSpPr>
        <p:spPr>
          <a:xfrm>
            <a:off x="690923" y="309258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6.1. Pressupostos do Projeto</a:t>
            </a:r>
            <a:endParaRPr sz="2000" b="1" dirty="0"/>
          </a:p>
        </p:txBody>
      </p:sp>
      <p:cxnSp>
        <p:nvCxnSpPr>
          <p:cNvPr id="854" name="Google Shape;854;gd764b6abf9_0_17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5" name="Google Shape;855;gd764b6abf9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6" name="Google Shape;856;gd764b6abf9_0_176"/>
          <p:cNvGraphicFramePr/>
          <p:nvPr>
            <p:extLst>
              <p:ext uri="{D42A27DB-BD31-4B8C-83A1-F6EECF244321}">
                <p14:modId xmlns:p14="http://schemas.microsoft.com/office/powerpoint/2010/main" val="3042791386"/>
              </p:ext>
            </p:extLst>
          </p:nvPr>
        </p:nvGraphicFramePr>
        <p:xfrm>
          <a:off x="962563" y="1691150"/>
          <a:ext cx="6666325" cy="2561615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1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6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Escalonamento e custo do investimento (valor em euros sem iva)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2021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2022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2023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2024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2025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2026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Ativos Fixos Tangíveis:</a:t>
                      </a:r>
                      <a:endParaRPr sz="1300" b="1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-Equipamento Fisico </a:t>
                      </a:r>
                      <a:endParaRPr sz="13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-Equipamento de Transporte </a:t>
                      </a:r>
                      <a:endParaRPr sz="13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-Equipamento Administrativo</a:t>
                      </a:r>
                      <a:endParaRPr sz="13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1265€</a:t>
                      </a:r>
                      <a:endParaRPr sz="13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30000€</a:t>
                      </a:r>
                      <a:endParaRPr sz="13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9275€</a:t>
                      </a: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Ativos Fixos Intangíveis:</a:t>
                      </a:r>
                      <a:endParaRPr sz="1300" b="1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-Online </a:t>
                      </a:r>
                      <a:endParaRPr sz="13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12750€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7" name="Google Shape;857;gd764b6abf9_0_176"/>
          <p:cNvSpPr txBox="1"/>
          <p:nvPr/>
        </p:nvSpPr>
        <p:spPr>
          <a:xfrm>
            <a:off x="690923" y="100201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⎔ Investimentos a Realizar:</a:t>
            </a:r>
            <a:endParaRPr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9298FE-E72D-476B-87D6-58EC767ED014}"/>
              </a:ext>
            </a:extLst>
          </p:cNvPr>
          <p:cNvSpPr/>
          <p:nvPr/>
        </p:nvSpPr>
        <p:spPr>
          <a:xfrm>
            <a:off x="126380" y="104078"/>
            <a:ext cx="193288" cy="1695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e230e5819_0_29"/>
          <p:cNvSpPr txBox="1">
            <a:spLocks noGrp="1"/>
          </p:cNvSpPr>
          <p:nvPr>
            <p:ph type="title"/>
          </p:nvPr>
        </p:nvSpPr>
        <p:spPr>
          <a:xfrm>
            <a:off x="713225" y="348446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6.1. Pressupostos do Projeto</a:t>
            </a:r>
            <a:endParaRPr sz="2000" b="1" dirty="0"/>
          </a:p>
        </p:txBody>
      </p:sp>
      <p:cxnSp>
        <p:nvCxnSpPr>
          <p:cNvPr id="863" name="Google Shape;863;gde230e5819_0_29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gde230e5819_0_29"/>
          <p:cNvSpPr txBox="1">
            <a:spLocks noGrp="1"/>
          </p:cNvSpPr>
          <p:nvPr>
            <p:ph type="body" idx="1"/>
          </p:nvPr>
        </p:nvSpPr>
        <p:spPr>
          <a:xfrm>
            <a:off x="713225" y="949088"/>
            <a:ext cx="63546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Financiamento do Projeto: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	</a:t>
            </a:r>
            <a:endParaRPr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B781B9-180F-4D90-B44D-B9B82ACA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58" t="43276" r="28946" b="28728"/>
          <a:stretch/>
        </p:blipFill>
        <p:spPr>
          <a:xfrm>
            <a:off x="186457" y="1477688"/>
            <a:ext cx="8771085" cy="19875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6FCA2-5F7E-456E-9435-E6CECCB25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40" t="71579" r="28683" b="18715"/>
          <a:stretch/>
        </p:blipFill>
        <p:spPr>
          <a:xfrm>
            <a:off x="243623" y="3713061"/>
            <a:ext cx="8656752" cy="8389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d764b6abf9_0_182"/>
          <p:cNvSpPr txBox="1">
            <a:spLocks noGrp="1"/>
          </p:cNvSpPr>
          <p:nvPr>
            <p:ph type="title"/>
          </p:nvPr>
        </p:nvSpPr>
        <p:spPr>
          <a:xfrm>
            <a:off x="713225" y="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6.3. Mapas Económico-Financeiros Previsionais</a:t>
            </a:r>
            <a:endParaRPr sz="2000" b="1" dirty="0"/>
          </a:p>
        </p:txBody>
      </p:sp>
      <p:sp>
        <p:nvSpPr>
          <p:cNvPr id="873" name="Google Shape;873;gd764b6abf9_0_182"/>
          <p:cNvSpPr txBox="1">
            <a:spLocks noGrp="1"/>
          </p:cNvSpPr>
          <p:nvPr>
            <p:ph type="body" idx="1"/>
          </p:nvPr>
        </p:nvSpPr>
        <p:spPr>
          <a:xfrm>
            <a:off x="195675" y="528600"/>
            <a:ext cx="7648914" cy="443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Demonstração de Resultados (e Resultado Líquido):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 nosso projeto demonstra bons resultados líquidos, tendo apenas como resultados negativos o ano de 2021 e de 2022 que são os anos iniciais do projeto. Com a evolução da empresa conseguimos atingir resultados satisfatórios rapidamente nos seguintes anos.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874" name="Google Shape;874;gd764b6abf9_0_182"/>
          <p:cNvCxnSpPr/>
          <p:nvPr/>
        </p:nvCxnSpPr>
        <p:spPr>
          <a:xfrm>
            <a:off x="811037" y="65667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5" name="Google Shape;875;gd764b6abf9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640B6FC-FD3D-4878-80C6-3EAC7EC34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6" t="28071" r="46447" b="29590"/>
          <a:stretch/>
        </p:blipFill>
        <p:spPr>
          <a:xfrm>
            <a:off x="1781286" y="1057200"/>
            <a:ext cx="5581427" cy="267258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d764b6abf9_0_202"/>
          <p:cNvSpPr txBox="1">
            <a:spLocks noGrp="1"/>
          </p:cNvSpPr>
          <p:nvPr>
            <p:ph type="title"/>
          </p:nvPr>
        </p:nvSpPr>
        <p:spPr>
          <a:xfrm>
            <a:off x="698357" y="232938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6.3. Mapas Económico-Financeiros Previsionais</a:t>
            </a:r>
            <a:endParaRPr sz="2000" b="1" dirty="0"/>
          </a:p>
        </p:txBody>
      </p:sp>
      <p:sp>
        <p:nvSpPr>
          <p:cNvPr id="882" name="Google Shape;882;gd764b6abf9_0_202"/>
          <p:cNvSpPr txBox="1">
            <a:spLocks noGrp="1"/>
          </p:cNvSpPr>
          <p:nvPr>
            <p:ph type="body" idx="1"/>
          </p:nvPr>
        </p:nvSpPr>
        <p:spPr>
          <a:xfrm>
            <a:off x="405325" y="780432"/>
            <a:ext cx="6662400" cy="414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Balanço (e Capital Próprio):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 </a:t>
            </a:r>
            <a:r>
              <a:rPr lang="en" b="1" dirty="0"/>
              <a:t> 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 capital próprio da empresa Open Your Mind é positivo a partir do ano 2023. Assim sendo, podemos concluir que a empresa é lucrativa. </a:t>
            </a:r>
            <a:r>
              <a:rPr lang="pt-PT" dirty="0"/>
              <a:t>O valor da empresa </a:t>
            </a:r>
            <a:r>
              <a:rPr lang="en" dirty="0"/>
              <a:t>tende a aumentar com o passar dos anos.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883" name="Google Shape;883;gd764b6abf9_0_202"/>
          <p:cNvCxnSpPr/>
          <p:nvPr/>
        </p:nvCxnSpPr>
        <p:spPr>
          <a:xfrm>
            <a:off x="773866" y="895723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4" name="Google Shape;884;gd764b6abf9_0_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E110D24-F7B6-4CFF-AB67-063AAD8AA2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" t="29239" r="36447" b="24211"/>
          <a:stretch/>
        </p:blipFill>
        <p:spPr>
          <a:xfrm>
            <a:off x="1472812" y="1371600"/>
            <a:ext cx="6198376" cy="264694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d764b6abf9_0_208"/>
          <p:cNvSpPr txBox="1">
            <a:spLocks noGrp="1"/>
          </p:cNvSpPr>
          <p:nvPr>
            <p:ph type="title"/>
          </p:nvPr>
        </p:nvSpPr>
        <p:spPr>
          <a:xfrm>
            <a:off x="713225" y="10266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6.3. Mapas Económico-Financeiros Previsionais</a:t>
            </a:r>
            <a:endParaRPr sz="2000" b="1" dirty="0"/>
          </a:p>
        </p:txBody>
      </p:sp>
      <p:sp>
        <p:nvSpPr>
          <p:cNvPr id="891" name="Google Shape;891;gd764b6abf9_0_208"/>
          <p:cNvSpPr txBox="1">
            <a:spLocks noGrp="1"/>
          </p:cNvSpPr>
          <p:nvPr>
            <p:ph type="body" idx="1"/>
          </p:nvPr>
        </p:nvSpPr>
        <p:spPr>
          <a:xfrm>
            <a:off x="542693" y="631263"/>
            <a:ext cx="6525132" cy="438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Cash-flow: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Relativamente à evolução do cash-flow damos conta que se encontra negativo no primeiro ano (2021) devido ao investimento nos primeiros anos. Nos seguintes anos deparamo-nos com uma subida nos referidos valores, dando especial destaque aos anos de 2025 e 2026.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892" name="Google Shape;892;gd764b6abf9_0_208"/>
          <p:cNvCxnSpPr/>
          <p:nvPr/>
        </p:nvCxnSpPr>
        <p:spPr>
          <a:xfrm>
            <a:off x="781300" y="7340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3" name="Google Shape;893;gd764b6abf9_0_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1909E3-9025-4D22-AB46-7A94E97EE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t="29006" r="42368" b="23041"/>
          <a:stretch/>
        </p:blipFill>
        <p:spPr>
          <a:xfrm>
            <a:off x="1949335" y="938465"/>
            <a:ext cx="5630779" cy="28857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"/>
          <p:cNvSpPr txBox="1">
            <a:spLocks noGrp="1"/>
          </p:cNvSpPr>
          <p:nvPr>
            <p:ph type="title"/>
          </p:nvPr>
        </p:nvSpPr>
        <p:spPr>
          <a:xfrm>
            <a:off x="713225" y="5305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/>
              <a:t>1.1. Identificação do negócio, produtos e serviços</a:t>
            </a:r>
            <a:endParaRPr sz="2000" b="1"/>
          </a:p>
        </p:txBody>
      </p:sp>
      <p:sp>
        <p:nvSpPr>
          <p:cNvPr id="253" name="Google Shape;253;p5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930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Identificação do Negócio:</a:t>
            </a:r>
            <a:endParaRPr b="1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nossa empresa surge através de um projeto académico, cujo objetivo incide em identificar uma lacuna no mercado de forma a conseguirmos diferenciar-nos de empresas já existentes.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A Open Your Mind é uma empresa capaz de orientar jovens na descoberta das suas aptidões para o mercado de trabalho. Ao mesmo tempo, também procuramos esclarecer aspetos fundamentais na formação de jovens e adultos.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</a:rPr>
              <a:t>Este projeto direciona-se principalmente para os alunos do ensino básico, secundário e do ensino superior, tendo programas específicos para cada público-alvo.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⎔ Estrutura Jurídica da Empresa: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200" dirty="0">
                <a:solidFill>
                  <a:srgbClr val="000000"/>
                </a:solidFill>
              </a:rPr>
              <a:t>Sociedade por quotas, capital social de 50.000€ dividido de igual forma por 4 sócias.</a:t>
            </a:r>
            <a:endParaRPr b="1" dirty="0"/>
          </a:p>
        </p:txBody>
      </p:sp>
      <p:cxnSp>
        <p:nvCxnSpPr>
          <p:cNvPr id="254" name="Google Shape;254;p5"/>
          <p:cNvCxnSpPr/>
          <p:nvPr/>
        </p:nvCxnSpPr>
        <p:spPr>
          <a:xfrm>
            <a:off x="788735" y="116335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5" name="Google Shape;2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764b6abf9_0_214"/>
          <p:cNvSpPr txBox="1">
            <a:spLocks noGrp="1"/>
          </p:cNvSpPr>
          <p:nvPr>
            <p:ph type="title"/>
          </p:nvPr>
        </p:nvSpPr>
        <p:spPr>
          <a:xfrm>
            <a:off x="713225" y="-80014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6.4. Indicadores de Rentabilidade</a:t>
            </a:r>
            <a:endParaRPr sz="2000" b="1" dirty="0"/>
          </a:p>
        </p:txBody>
      </p:sp>
      <p:sp>
        <p:nvSpPr>
          <p:cNvPr id="900" name="Google Shape;900;gd764b6abf9_0_214"/>
          <p:cNvSpPr txBox="1">
            <a:spLocks noGrp="1"/>
          </p:cNvSpPr>
          <p:nvPr>
            <p:ph type="body" idx="1"/>
          </p:nvPr>
        </p:nvSpPr>
        <p:spPr>
          <a:xfrm>
            <a:off x="713225" y="497280"/>
            <a:ext cx="76449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Resultados Valor Atualizado Líquido e Taxa Interna de Rendibilidade e Período de Recuperação do Investimento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901" name="Google Shape;901;gd764b6abf9_0_214"/>
          <p:cNvCxnSpPr/>
          <p:nvPr/>
        </p:nvCxnSpPr>
        <p:spPr>
          <a:xfrm>
            <a:off x="781300" y="5189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4" name="Google Shape;904;gd764b6abf9_0_214"/>
          <p:cNvSpPr txBox="1"/>
          <p:nvPr/>
        </p:nvSpPr>
        <p:spPr>
          <a:xfrm>
            <a:off x="158999" y="1208537"/>
            <a:ext cx="8826000" cy="8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⎔ </a:t>
            </a:r>
            <a:r>
              <a:rPr lang="en" u="sng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Comentário</a:t>
            </a: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: O projeto é rentável porque o VAL é maior de que 0 e a TIR é maior do que 5%. O período de recuperação ocorre no 4º ano.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234288-8C17-4080-8FDB-C431567D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77" t="58247" r="61301" b="25537"/>
          <a:stretch/>
        </p:blipFill>
        <p:spPr>
          <a:xfrm>
            <a:off x="1657534" y="2088266"/>
            <a:ext cx="5516269" cy="14285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773A860-ED38-435F-BC7A-FB3EDA2A7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0" t="75013" r="36505" b="14147"/>
          <a:stretch/>
        </p:blipFill>
        <p:spPr>
          <a:xfrm>
            <a:off x="289932" y="3858322"/>
            <a:ext cx="8251474" cy="83404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d764b6abf9_0_220"/>
          <p:cNvSpPr txBox="1">
            <a:spLocks noGrp="1"/>
          </p:cNvSpPr>
          <p:nvPr>
            <p:ph type="title"/>
          </p:nvPr>
        </p:nvSpPr>
        <p:spPr>
          <a:xfrm>
            <a:off x="676054" y="342662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6.4. Indicadores de Rentabilidade</a:t>
            </a:r>
            <a:endParaRPr sz="2000" b="1" dirty="0"/>
          </a:p>
        </p:txBody>
      </p:sp>
      <p:sp>
        <p:nvSpPr>
          <p:cNvPr id="910" name="Google Shape;910;gd764b6abf9_0_220"/>
          <p:cNvSpPr txBox="1">
            <a:spLocks noGrp="1"/>
          </p:cNvSpPr>
          <p:nvPr>
            <p:ph type="body" idx="1"/>
          </p:nvPr>
        </p:nvSpPr>
        <p:spPr>
          <a:xfrm>
            <a:off x="190925" y="736098"/>
            <a:ext cx="8953075" cy="3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 Ponto Crítico de Vendas:</a:t>
            </a:r>
            <a:endParaRPr b="1"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Neste gráfico é observável a linha pcv (ponto crítico de vendas) a azul, que durante os anos referidos, se mantém razoavelmente estável comparativamente à linha de vendas a vermelho, que por sua vez, desde a data de início de projeto até ao ano de 2026, se nota um grande crescimento. Entre o intervalo de anos 2023 e 2024, a linha vermelha mantém-se invariável e o mesmo se passa no intervalo de anos 2025 e 2026. Todos os anos à exceção do primeiro vendemos mais do que o necessário, ou seja, o nosso ponto crítico de vendas é sempre inferior às nossas vendas.</a:t>
            </a:r>
            <a:endParaRPr dirty="0"/>
          </a:p>
        </p:txBody>
      </p:sp>
      <p:cxnSp>
        <p:nvCxnSpPr>
          <p:cNvPr id="911" name="Google Shape;911;gd764b6abf9_0_220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2" name="Google Shape;912;gd764b6abf9_0_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000" y="4373200"/>
            <a:ext cx="796676" cy="6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8F68C28-C0FB-4AFA-8E80-87DBBCE4C1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4" t="28304" r="29737" b="20468"/>
          <a:stretch/>
        </p:blipFill>
        <p:spPr>
          <a:xfrm>
            <a:off x="2378849" y="3070296"/>
            <a:ext cx="4386301" cy="194847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764b6abf9_0_226"/>
          <p:cNvSpPr txBox="1">
            <a:spLocks noGrp="1"/>
          </p:cNvSpPr>
          <p:nvPr>
            <p:ph type="title"/>
          </p:nvPr>
        </p:nvSpPr>
        <p:spPr>
          <a:xfrm>
            <a:off x="713225" y="32250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6.5. Análise de Sensibilidade</a:t>
            </a:r>
            <a:endParaRPr sz="2000" b="1" dirty="0"/>
          </a:p>
        </p:txBody>
      </p:sp>
      <p:sp>
        <p:nvSpPr>
          <p:cNvPr id="919" name="Google Shape;919;gd764b6abf9_0_226"/>
          <p:cNvSpPr txBox="1">
            <a:spLocks noGrp="1"/>
          </p:cNvSpPr>
          <p:nvPr>
            <p:ph type="body" idx="1"/>
          </p:nvPr>
        </p:nvSpPr>
        <p:spPr>
          <a:xfrm>
            <a:off x="713225" y="1602750"/>
            <a:ext cx="18786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Se reduzirmos 10% nas vendas, o projeto continua a ser rentável, no entanto não atinge os 5 de Rácio Benefício-Custo.</a:t>
            </a:r>
            <a:endParaRPr dirty="0"/>
          </a:p>
        </p:txBody>
      </p:sp>
      <p:cxnSp>
        <p:nvCxnSpPr>
          <p:cNvPr id="920" name="Google Shape;920;gd764b6abf9_0_22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2B9290EC-9276-4DBB-B1E8-1471CC0DB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53" t="31866" r="37918" b="19901"/>
          <a:stretch/>
        </p:blipFill>
        <p:spPr>
          <a:xfrm>
            <a:off x="2907102" y="1103487"/>
            <a:ext cx="5909123" cy="26931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6353E0-F536-4F64-8989-D118C77EA3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83" t="40690" r="61346" b="43210"/>
          <a:stretch/>
        </p:blipFill>
        <p:spPr>
          <a:xfrm>
            <a:off x="3830267" y="3868835"/>
            <a:ext cx="4390708" cy="111792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764b6abf9_0_226"/>
          <p:cNvSpPr txBox="1">
            <a:spLocks noGrp="1"/>
          </p:cNvSpPr>
          <p:nvPr>
            <p:ph type="title"/>
          </p:nvPr>
        </p:nvSpPr>
        <p:spPr>
          <a:xfrm>
            <a:off x="713225" y="32250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6.5. Análise de Sensibilidade</a:t>
            </a:r>
            <a:endParaRPr sz="2000" b="1" dirty="0"/>
          </a:p>
        </p:txBody>
      </p:sp>
      <p:sp>
        <p:nvSpPr>
          <p:cNvPr id="919" name="Google Shape;919;gd764b6abf9_0_226"/>
          <p:cNvSpPr txBox="1">
            <a:spLocks noGrp="1"/>
          </p:cNvSpPr>
          <p:nvPr>
            <p:ph type="body" idx="1"/>
          </p:nvPr>
        </p:nvSpPr>
        <p:spPr>
          <a:xfrm>
            <a:off x="713225" y="1339856"/>
            <a:ext cx="18786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Neste caso reduzimos 20% nas vendas e verificamos que a TIR continua a ser rentável, no entanto, </a:t>
            </a:r>
            <a:br>
              <a:rPr lang="en" dirty="0"/>
            </a:br>
            <a:r>
              <a:rPr lang="en" dirty="0"/>
              <a:t>à semelhança do exemplo anterior não atingimos mais de 5 no Rácio Benefício-Custo.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920" name="Google Shape;920;gd764b6abf9_0_22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00A4CA1B-B572-4203-89D3-85F06AF07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41" t="25661" r="38491" b="26373"/>
          <a:stretch/>
        </p:blipFill>
        <p:spPr>
          <a:xfrm>
            <a:off x="2976113" y="988296"/>
            <a:ext cx="5762445" cy="26411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36EBD0A-2709-4379-9171-F1351BA465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1" t="45721" r="61357" b="38010"/>
          <a:stretch/>
        </p:blipFill>
        <p:spPr>
          <a:xfrm>
            <a:off x="3917669" y="3766609"/>
            <a:ext cx="4297622" cy="11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57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d764b6abf9_0_226"/>
          <p:cNvSpPr txBox="1">
            <a:spLocks noGrp="1"/>
          </p:cNvSpPr>
          <p:nvPr>
            <p:ph type="title"/>
          </p:nvPr>
        </p:nvSpPr>
        <p:spPr>
          <a:xfrm>
            <a:off x="713225" y="322503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6.5. Análise de Sensibilidade</a:t>
            </a:r>
            <a:endParaRPr sz="2000" b="1" dirty="0"/>
          </a:p>
        </p:txBody>
      </p:sp>
      <p:sp>
        <p:nvSpPr>
          <p:cNvPr id="919" name="Google Shape;919;gd764b6abf9_0_226"/>
          <p:cNvSpPr txBox="1">
            <a:spLocks noGrp="1"/>
          </p:cNvSpPr>
          <p:nvPr>
            <p:ph type="body" idx="1"/>
          </p:nvPr>
        </p:nvSpPr>
        <p:spPr>
          <a:xfrm>
            <a:off x="713225" y="1602750"/>
            <a:ext cx="18786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⎔</a:t>
            </a:r>
            <a:r>
              <a:rPr lang="en" dirty="0"/>
              <a:t> </a:t>
            </a:r>
            <a:r>
              <a:rPr lang="en" u="sng" dirty="0"/>
              <a:t>Comentário: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Este projeto não é rentável se reduzirmos 30% das vendas, uma vez que o VAL apresenta valores negativos e a TIR apresenta um número reduzido.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cxnSp>
        <p:nvCxnSpPr>
          <p:cNvPr id="920" name="Google Shape;920;gd764b6abf9_0_226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14E7E9E6-BAC8-4A9D-BCF9-0BA362BF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642" t="35052" r="38585" b="16547"/>
          <a:stretch/>
        </p:blipFill>
        <p:spPr>
          <a:xfrm>
            <a:off x="2591825" y="962630"/>
            <a:ext cx="6224400" cy="2883283"/>
          </a:xfrm>
          <a:prstGeom prst="rect">
            <a:avLst/>
          </a:prstGeom>
        </p:spPr>
      </p:pic>
      <p:pic>
        <p:nvPicPr>
          <p:cNvPr id="5" name="Imagem 4" descr="Uma imagem com mesa&#10;&#10;Descrição gerada automaticamente">
            <a:extLst>
              <a:ext uri="{FF2B5EF4-FFF2-40B4-BE49-F238E27FC236}">
                <a16:creationId xmlns:a16="http://schemas.microsoft.com/office/drawing/2014/main" id="{11AF69DE-638D-4BAC-BE02-8444657370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61" t="51256" r="61451" b="32811"/>
          <a:stretch/>
        </p:blipFill>
        <p:spPr>
          <a:xfrm>
            <a:off x="3478545" y="3924389"/>
            <a:ext cx="4296902" cy="10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6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d99662ecbf_1_59"/>
          <p:cNvSpPr txBox="1">
            <a:spLocks noGrp="1"/>
          </p:cNvSpPr>
          <p:nvPr>
            <p:ph type="ctrTitle"/>
          </p:nvPr>
        </p:nvSpPr>
        <p:spPr>
          <a:xfrm>
            <a:off x="3805750" y="2785200"/>
            <a:ext cx="4322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" sz="4000"/>
              <a:t>OBRIGADA!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929" name="Google Shape;929;gd99662ecbf_1_59"/>
          <p:cNvSpPr txBox="1">
            <a:spLocks noGrp="1"/>
          </p:cNvSpPr>
          <p:nvPr>
            <p:ph type="subTitle" idx="1"/>
          </p:nvPr>
        </p:nvSpPr>
        <p:spPr>
          <a:xfrm>
            <a:off x="4006515" y="4137951"/>
            <a:ext cx="4223085" cy="22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latin typeface="Didact Gothic"/>
                <a:ea typeface="Didact Gothic"/>
                <a:cs typeface="Didact Gothic"/>
                <a:sym typeface="Didact Gothic"/>
              </a:rPr>
              <a:t>UTAD - Universidade de Trás-os-Montes e Alto Douro</a:t>
            </a:r>
            <a:endParaRPr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930" name="Google Shape;930;gd99662ecbf_1_59"/>
          <p:cNvCxnSpPr/>
          <p:nvPr/>
        </p:nvCxnSpPr>
        <p:spPr>
          <a:xfrm>
            <a:off x="7402150" y="390548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31" name="Google Shape;931;gd99662ecbf_1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75" y="219025"/>
            <a:ext cx="3166900" cy="25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gd99662ecbf_1_59"/>
          <p:cNvPicPr preferRelativeResize="0"/>
          <p:nvPr/>
        </p:nvPicPr>
        <p:blipFill rotWithShape="1">
          <a:blip r:embed="rId4">
            <a:alphaModFix/>
          </a:blip>
          <a:srcRect t="22239"/>
          <a:stretch/>
        </p:blipFill>
        <p:spPr>
          <a:xfrm>
            <a:off x="7633975" y="36700"/>
            <a:ext cx="1475275" cy="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b018c4269_2_0"/>
          <p:cNvSpPr txBox="1">
            <a:spLocks noGrp="1"/>
          </p:cNvSpPr>
          <p:nvPr>
            <p:ph type="title"/>
          </p:nvPr>
        </p:nvSpPr>
        <p:spPr>
          <a:xfrm>
            <a:off x="713225" y="530575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1.1. Identificação do negócio, produtos e serviços</a:t>
            </a:r>
            <a:endParaRPr sz="2000" b="1" dirty="0"/>
          </a:p>
        </p:txBody>
      </p:sp>
      <p:sp>
        <p:nvSpPr>
          <p:cNvPr id="261" name="Google Shape;261;g7b018c4269_2_0"/>
          <p:cNvSpPr txBox="1">
            <a:spLocks noGrp="1"/>
          </p:cNvSpPr>
          <p:nvPr>
            <p:ph type="body" idx="1"/>
          </p:nvPr>
        </p:nvSpPr>
        <p:spPr>
          <a:xfrm>
            <a:off x="713225" y="1163352"/>
            <a:ext cx="7453200" cy="380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⎔ Descrição das Características dos Produtos e Serviços: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graphicFrame>
        <p:nvGraphicFramePr>
          <p:cNvPr id="264" name="Google Shape;264;g7b018c4269_2_0"/>
          <p:cNvGraphicFramePr/>
          <p:nvPr>
            <p:extLst>
              <p:ext uri="{D42A27DB-BD31-4B8C-83A1-F6EECF244321}">
                <p14:modId xmlns:p14="http://schemas.microsoft.com/office/powerpoint/2010/main" val="4010211361"/>
              </p:ext>
            </p:extLst>
          </p:nvPr>
        </p:nvGraphicFramePr>
        <p:xfrm>
          <a:off x="205450" y="1961397"/>
          <a:ext cx="8733100" cy="1876300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8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Descrição das Atividades Associados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Workshops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Os workshops baseiam-se em várias reuniões dirigidas por diferentes pessoas das diversas áreas, para que os jovens possam saber mais sobre um determinado tema/área e possam também colocar em prática o que vão aprendendo. 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Palestras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As palestras são também reuniões dirigidas por vários palestrantes, em que os participantes podem tirar dúvidas sobre as diversas áreas e podem tomar notas.</a:t>
                      </a:r>
                      <a:r>
                        <a:rPr lang="en" dirty="0"/>
                        <a:t> 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5" name="Google Shape;265;g7b018c4269_2_0"/>
          <p:cNvGraphicFramePr/>
          <p:nvPr>
            <p:extLst>
              <p:ext uri="{D42A27DB-BD31-4B8C-83A1-F6EECF244321}">
                <p14:modId xmlns:p14="http://schemas.microsoft.com/office/powerpoint/2010/main" val="1563690094"/>
              </p:ext>
            </p:extLst>
          </p:nvPr>
        </p:nvGraphicFramePr>
        <p:xfrm>
          <a:off x="205450" y="3814760"/>
          <a:ext cx="8733100" cy="798165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8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Apoio à Candidatura ao Ensino Superior</a:t>
                      </a:r>
                      <a:endParaRPr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 Open Your Mind também se disponibilizará a fazer sessões de apoio aos estudantes para preencher a candidatura para o Ensino Superior, pois existe alguma dificuldade nesse processo. </a:t>
                      </a:r>
                      <a:endParaRPr sz="1200" dirty="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Google Shape;254;p5">
            <a:extLst>
              <a:ext uri="{FF2B5EF4-FFF2-40B4-BE49-F238E27FC236}">
                <a16:creationId xmlns:a16="http://schemas.microsoft.com/office/drawing/2014/main" id="{3ECF53E2-660E-4A5E-9F7D-264C70A72C82}"/>
              </a:ext>
            </a:extLst>
          </p:cNvPr>
          <p:cNvCxnSpPr/>
          <p:nvPr/>
        </p:nvCxnSpPr>
        <p:spPr>
          <a:xfrm>
            <a:off x="788735" y="116335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b2704d1d3_1_1"/>
          <p:cNvSpPr txBox="1">
            <a:spLocks noGrp="1"/>
          </p:cNvSpPr>
          <p:nvPr>
            <p:ph type="title"/>
          </p:nvPr>
        </p:nvSpPr>
        <p:spPr>
          <a:xfrm>
            <a:off x="713225" y="294520"/>
            <a:ext cx="8103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000"/>
              <a:buNone/>
            </a:pPr>
            <a:r>
              <a:rPr lang="en" sz="2000" dirty="0"/>
              <a:t>1.1. Identificação do negócio, produtos e serviços</a:t>
            </a:r>
            <a:endParaRPr sz="2000" b="1" dirty="0"/>
          </a:p>
        </p:txBody>
      </p:sp>
      <p:sp>
        <p:nvSpPr>
          <p:cNvPr id="271" name="Google Shape;271;gdb2704d1d3_1_1"/>
          <p:cNvSpPr txBox="1">
            <a:spLocks noGrp="1"/>
          </p:cNvSpPr>
          <p:nvPr>
            <p:ph type="body" idx="1"/>
          </p:nvPr>
        </p:nvSpPr>
        <p:spPr>
          <a:xfrm>
            <a:off x="713225" y="1243700"/>
            <a:ext cx="7453200" cy="3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⎔ Descrição das características dos produtos e serviços: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72" name="Google Shape;272;gdb2704d1d3_1_1"/>
          <p:cNvCxnSpPr/>
          <p:nvPr/>
        </p:nvCxnSpPr>
        <p:spPr>
          <a:xfrm>
            <a:off x="781300" y="96263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73" name="Google Shape;273;gdb2704d1d3_1_1"/>
          <p:cNvGraphicFramePr/>
          <p:nvPr/>
        </p:nvGraphicFramePr>
        <p:xfrm>
          <a:off x="205450" y="1139513"/>
          <a:ext cx="8733100" cy="3906555"/>
        </p:xfrm>
        <a:graphic>
          <a:graphicData uri="http://schemas.openxmlformats.org/drawingml/2006/table">
            <a:tbl>
              <a:tblPr>
                <a:noFill/>
                <a:tableStyleId>{AA31EC88-B9F7-43DD-94D9-44154B52626C}</a:tableStyleId>
              </a:tblPr>
              <a:tblGrid>
                <a:gridCol w="28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Serviços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6"/>
                          </a:solidFill>
                          <a:latin typeface="Julius Sans One"/>
                          <a:ea typeface="Julius Sans One"/>
                          <a:cs typeface="Julius Sans One"/>
                          <a:sym typeface="Julius Sans One"/>
                        </a:rPr>
                        <a:t>Descrição das Atividades Associados</a:t>
                      </a:r>
                      <a:endParaRPr sz="1600">
                        <a:solidFill>
                          <a:schemeClr val="accent6"/>
                        </a:solidFill>
                        <a:latin typeface="Julius Sans One"/>
                        <a:ea typeface="Julius Sans One"/>
                        <a:cs typeface="Julius Sans One"/>
                        <a:sym typeface="Julius Sans One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Universidade de Verão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 Universidade de Verão é um programa educativo anual promovido pelas universidades e destinado aos alunos/as do ensino secundário.O principal objetivo é proporcionar aos jovens um contacto com as diversas dimensões das universidades, tais como: a oferta formativa, a investigação, as atividades culturais e desportivas e as tradições académicas. A duração da universidade é de 3 meses ( junho, julho e agosto) sendo que cada aluno pode optar pela melhor data. 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Estágios e Erasmus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 Open Your Mind irá proporcionar aos jovens a possibilidade de estabelecer contacto com as empresas em que os mesmos estejam interessados, para que possam perceber como funciona o mercado de trabalho. No que diz respeito ao Erasmus, a nossa empresa fará com que os estudantes tenham a possibilidade de trabalhar fora de Portugal para empresas internacionais, para que os seus currículos sejam valorizados.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Formações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As formações serão dadas por diversos formadores, especializados em diferentes áreas, para que os jovens consigam estar sempre informados e para que complementem os seus currículos para ser mais fácil a entrada no mercado de trabalho.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6567</Words>
  <Application>Microsoft Office PowerPoint</Application>
  <PresentationFormat>Apresentação no Ecrã (16:9)</PresentationFormat>
  <Paragraphs>793</Paragraphs>
  <Slides>75</Slides>
  <Notes>75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75</vt:i4>
      </vt:variant>
    </vt:vector>
  </HeadingPairs>
  <TitlesOfParts>
    <vt:vector size="80" baseType="lpstr">
      <vt:lpstr>Julius Sans One</vt:lpstr>
      <vt:lpstr>Questrial</vt:lpstr>
      <vt:lpstr>Didact Gothic</vt:lpstr>
      <vt:lpstr>Arial</vt:lpstr>
      <vt:lpstr>Minimalist Grayscale Pitch Deck by Slidesgo</vt:lpstr>
      <vt:lpstr>PLANO DE NEGÓCIOS</vt:lpstr>
      <vt:lpstr>Apresentação do PowerPoint</vt:lpstr>
      <vt:lpstr>estrutura</vt:lpstr>
      <vt:lpstr>estrutura</vt:lpstr>
      <vt:lpstr>Sumário Executivo</vt:lpstr>
      <vt:lpstr>Estratégia de Negócio</vt:lpstr>
      <vt:lpstr>1.1. Identificação do negócio, produtos e serviços</vt:lpstr>
      <vt:lpstr>1.1. Identificação do negócio, produtos e serviços</vt:lpstr>
      <vt:lpstr>1.1. Identificação do negócio, produtos e serviços</vt:lpstr>
      <vt:lpstr>1.1. Identificação do negócio, produtos e serviços</vt:lpstr>
      <vt:lpstr>1.2. Missão e Objetivos da Empresa</vt:lpstr>
      <vt:lpstr>1.3. Análise Estratégica do Negócio (Meio Envolvente)</vt:lpstr>
      <vt:lpstr>1.3. Análise Estratégica do Negócio (Interna/Empresa)</vt:lpstr>
      <vt:lpstr>1.4. Análise Estratégica do Negócio (Interna/Empresa)</vt:lpstr>
      <vt:lpstr>1.5.  Modelo de Negócio (CANVAS) dividir publicos</vt:lpstr>
      <vt:lpstr>Análise de Mercado</vt:lpstr>
      <vt:lpstr>2.1. Avaliação do Potencial de Mercado</vt:lpstr>
      <vt:lpstr>2.1. Avaliação do Potencial de Mercado</vt:lpstr>
      <vt:lpstr>2.1. Avaliação do Potencial de Mercado</vt:lpstr>
      <vt:lpstr>2.2. Análise Competitiva</vt:lpstr>
      <vt:lpstr>2.2. Análise Competitiva</vt:lpstr>
      <vt:lpstr>2.2. Análise Competitiva</vt:lpstr>
      <vt:lpstr>2.2. Análise Competitiva</vt:lpstr>
      <vt:lpstr>2.2. Análise Competitiva</vt:lpstr>
      <vt:lpstr>Plano de Marketing</vt:lpstr>
      <vt:lpstr>3.1. Decisões Estratégicas de Marketing</vt:lpstr>
      <vt:lpstr>3.1. Decisões Estratégicas de Marketing</vt:lpstr>
      <vt:lpstr>3.1. Decisões Estratégicas de Marketing</vt:lpstr>
      <vt:lpstr>3.2. Ações de Marketing-Mix</vt:lpstr>
      <vt:lpstr>3.2. Ações de Marketing-Mix</vt:lpstr>
      <vt:lpstr>3.2. Ações de Marketing-Mix</vt:lpstr>
      <vt:lpstr>3.2. Ações de Marketing-Mix</vt:lpstr>
      <vt:lpstr>3.2. Ações de Marketing-Mix</vt:lpstr>
      <vt:lpstr>3.2. Ações de Marketing-Mix</vt:lpstr>
      <vt:lpstr>3.2. Ações de Marketing-Mix</vt:lpstr>
      <vt:lpstr>3.2. Ações de Marketing-Mix</vt:lpstr>
      <vt:lpstr>3.2. Ações de Marketing-Mix</vt:lpstr>
      <vt:lpstr>3.3. Previsões de Vendas (anual)</vt:lpstr>
      <vt:lpstr>3.3. Previsões de Vendas (anual)</vt:lpstr>
      <vt:lpstr>3.3. Previsões de Vendas (anual)</vt:lpstr>
      <vt:lpstr>3.3. Previsões de Vendas (anual)</vt:lpstr>
      <vt:lpstr>3.3. Previsões de Vendas (anual)</vt:lpstr>
      <vt:lpstr>Recursos Humanos</vt:lpstr>
      <vt:lpstr>4.1. Funções, Responsabilidades e Competências da Equipa de Gestão</vt:lpstr>
      <vt:lpstr>4.1. Funções, Responsabilidades e Competências da Equipa de Gestão</vt:lpstr>
      <vt:lpstr>4.1. Funções, Responsabilidades e Competências da Equipa de Gestão</vt:lpstr>
      <vt:lpstr>4.1. Funções, Responsabilidades e Competências da Equipa de Gestão</vt:lpstr>
      <vt:lpstr>4.1. Funções, Responsabilidades e Competências da Equipa de Gestão</vt:lpstr>
      <vt:lpstr>4.2. Estrutura Organizacional da Empresa</vt:lpstr>
      <vt:lpstr>4.3. Política de Recursos Humanos</vt:lpstr>
      <vt:lpstr>4.3. Política de Recursos Humanos</vt:lpstr>
      <vt:lpstr>4.3. Política de Recursos Humanos</vt:lpstr>
      <vt:lpstr>4.4. Previsões de Custos Com o Pessoal</vt:lpstr>
      <vt:lpstr>4.4. Previsões de Custos Com o Pessoal</vt:lpstr>
      <vt:lpstr>4.4. Previsões de Custos Com o Pessoal</vt:lpstr>
      <vt:lpstr>4.4. Previsões de Custos Com o Pessoal</vt:lpstr>
      <vt:lpstr>Gestão Operacional</vt:lpstr>
      <vt:lpstr>5.1. Gestão Por Processos</vt:lpstr>
      <vt:lpstr>5.2. Gestão Logística</vt:lpstr>
      <vt:lpstr>5.3. Previsões de Investimentos, Custos e Margens Operacionais</vt:lpstr>
      <vt:lpstr>5.3. Previsões de Investimentos, Custos e Margens Operacionais</vt:lpstr>
      <vt:lpstr>5.3. Previsões de Investimentos, Custos e Margens Operacionais</vt:lpstr>
      <vt:lpstr>5.3. Previsões de Investimentos, Custos e Margens Operacionais</vt:lpstr>
      <vt:lpstr>Análise Económico-  -Financeira</vt:lpstr>
      <vt:lpstr>6.1. Pressupostos do Projeto</vt:lpstr>
      <vt:lpstr>6.1. Pressupostos do Projeto</vt:lpstr>
      <vt:lpstr>6.3. Mapas Económico-Financeiros Previsionais</vt:lpstr>
      <vt:lpstr>6.3. Mapas Económico-Financeiros Previsionais</vt:lpstr>
      <vt:lpstr>6.3. Mapas Económico-Financeiros Previsionais</vt:lpstr>
      <vt:lpstr>6.4. Indicadores de Rentabilidade</vt:lpstr>
      <vt:lpstr>6.4. Indicadores de Rentabilidade</vt:lpstr>
      <vt:lpstr>6.5. Análise de Sensibilidade</vt:lpstr>
      <vt:lpstr>6.5. Análise de Sensibilidade</vt:lpstr>
      <vt:lpstr>6.5. Análise de Sensibilidade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NEGÓCIOS</dc:title>
  <cp:lastModifiedBy>al68252@utad.eu</cp:lastModifiedBy>
  <cp:revision>27</cp:revision>
  <dcterms:modified xsi:type="dcterms:W3CDTF">2021-06-12T09:34:09Z</dcterms:modified>
</cp:coreProperties>
</file>