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1"/>
  </p:notesMasterIdLst>
  <p:sldIdLst>
    <p:sldId id="256" r:id="rId2"/>
    <p:sldId id="258" r:id="rId3"/>
    <p:sldId id="261" r:id="rId4"/>
    <p:sldId id="306" r:id="rId5"/>
    <p:sldId id="278" r:id="rId6"/>
    <p:sldId id="265" r:id="rId7"/>
    <p:sldId id="266" r:id="rId8"/>
    <p:sldId id="267" r:id="rId9"/>
    <p:sldId id="308" r:id="rId10"/>
    <p:sldId id="264" r:id="rId11"/>
    <p:sldId id="307" r:id="rId12"/>
    <p:sldId id="268" r:id="rId13"/>
    <p:sldId id="309" r:id="rId14"/>
    <p:sldId id="310" r:id="rId15"/>
    <p:sldId id="311" r:id="rId16"/>
    <p:sldId id="280" r:id="rId17"/>
    <p:sldId id="312" r:id="rId18"/>
    <p:sldId id="314" r:id="rId19"/>
    <p:sldId id="313" r:id="rId20"/>
    <p:sldId id="315" r:id="rId21"/>
    <p:sldId id="316" r:id="rId22"/>
    <p:sldId id="317" r:id="rId23"/>
    <p:sldId id="318" r:id="rId24"/>
    <p:sldId id="319" r:id="rId25"/>
    <p:sldId id="321" r:id="rId26"/>
    <p:sldId id="323" r:id="rId27"/>
    <p:sldId id="322" r:id="rId28"/>
    <p:sldId id="283" r:id="rId29"/>
    <p:sldId id="285" r:id="rId30"/>
  </p:sldIdLst>
  <p:sldSz cx="9144000" cy="5143500" type="screen16x9"/>
  <p:notesSz cx="6858000" cy="9144000"/>
  <p:embeddedFontLst>
    <p:embeddedFont>
      <p:font typeface="Abril Fatface" panose="020B0604020202020204" charset="0"/>
      <p:regular r:id="rId32"/>
    </p:embeddedFont>
    <p:embeddedFont>
      <p:font typeface="Arial Nova Cond Light" panose="020B0306020202020204" pitchFamily="34" charset="0"/>
      <p:regular r:id="rId33"/>
      <p:italic r:id="rId34"/>
    </p:embeddedFont>
    <p:embeddedFont>
      <p:font typeface="Nirmala UI" panose="020B0502040204020203" pitchFamily="34" charset="0"/>
      <p:regular r:id="rId35"/>
      <p:bold r:id="rId36"/>
    </p:embeddedFont>
    <p:embeddedFont>
      <p:font typeface="Roboto Condensed Light" panose="02000000000000000000" pitchFamily="2" charset="0"/>
      <p:regular r:id="rId37"/>
      <p:bold r:id="rId38"/>
      <p:italic r:id="rId39"/>
      <p:boldItalic r:id="rId40"/>
    </p:embeddedFont>
    <p:embeddedFont>
      <p:font typeface="Roboto Light" panose="02000000000000000000" pitchFamily="2" charset="0"/>
      <p:regular r:id="rId41"/>
      <p:bold r:id="rId42"/>
      <p:italic r:id="rId43"/>
      <p:boldItalic r:id="rId44"/>
    </p:embeddedFont>
    <p:embeddedFont>
      <p:font typeface="Sacramento" panose="020B0604020202020204" charset="0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5A0A"/>
    <a:srgbClr val="007A37"/>
    <a:srgbClr val="F2A22C"/>
    <a:srgbClr val="FFE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9E70F36-C217-459F-A45D-7CE7ADC5DF20}">
  <a:tblStyle styleId="{E9E70F36-C217-459F-A45D-7CE7ADC5DF2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82" autoAdjust="0"/>
    <p:restoredTop sz="94660"/>
  </p:normalViewPr>
  <p:slideViewPr>
    <p:cSldViewPr snapToGrid="0">
      <p:cViewPr varScale="1">
        <p:scale>
          <a:sx n="85" d="100"/>
          <a:sy n="85" d="100"/>
        </p:scale>
        <p:origin x="12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603d51ccf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7603d51ccf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207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7603d51ccf_3_246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7603d51ccf_3_246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603d51ccf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7603d51ccf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2735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603d51ccf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7603d51ccf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8708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603d51ccf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7603d51ccf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8962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7603d51ccf_3_24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7603d51ccf_3_24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603d51ccf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7603d51ccf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316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603d51ccf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7603d51ccf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7106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603d51ccf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7603d51ccf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6022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603d51ccf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7603d51ccf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8236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7603d51ccf_3_24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7603d51ccf_3_24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603d51ccf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7603d51ccf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70339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603d51ccf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7603d51ccf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38091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603d51ccf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7603d51ccf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74137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603d51ccf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7603d51ccf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59026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7603d51ccf_3_245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7603d51ccf_3_245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7603d51ccf_3_24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7603d51ccf_3_24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6c71c55f6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6c71c55f6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7603d51ccf_3_24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7603d51ccf_3_245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7603d51ccf_2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7603d51ccf_2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7603d51ccf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7603d51ccf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7603d51ccf_3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7603d51ccf_3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6c71c55f6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6c71c55f6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3616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603d51ccf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7603d51ccf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128625" y="1898550"/>
            <a:ext cx="3246300" cy="1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451125" y="3724650"/>
            <a:ext cx="2923800" cy="71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Light"/>
              <a:buNone/>
              <a:defRPr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">
  <p:cSld name="SECTION_TITLE_AND_DESCRIPTION_2_2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720837" y="2834900"/>
            <a:ext cx="1765200" cy="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subTitle" idx="1"/>
          </p:nvPr>
        </p:nvSpPr>
        <p:spPr>
          <a:xfrm>
            <a:off x="720837" y="3548925"/>
            <a:ext cx="176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title" idx="2"/>
          </p:nvPr>
        </p:nvSpPr>
        <p:spPr>
          <a:xfrm>
            <a:off x="2699878" y="2834900"/>
            <a:ext cx="1765200" cy="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ubTitle" idx="3"/>
          </p:nvPr>
        </p:nvSpPr>
        <p:spPr>
          <a:xfrm>
            <a:off x="2699878" y="3548925"/>
            <a:ext cx="176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title" idx="4"/>
          </p:nvPr>
        </p:nvSpPr>
        <p:spPr>
          <a:xfrm>
            <a:off x="659550" y="325050"/>
            <a:ext cx="578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title" idx="5"/>
          </p:nvPr>
        </p:nvSpPr>
        <p:spPr>
          <a:xfrm>
            <a:off x="4678918" y="2834900"/>
            <a:ext cx="1765200" cy="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subTitle" idx="6"/>
          </p:nvPr>
        </p:nvSpPr>
        <p:spPr>
          <a:xfrm>
            <a:off x="4678918" y="3548925"/>
            <a:ext cx="176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title" idx="7"/>
          </p:nvPr>
        </p:nvSpPr>
        <p:spPr>
          <a:xfrm>
            <a:off x="6657959" y="2834900"/>
            <a:ext cx="1765200" cy="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8"/>
          </p:nvPr>
        </p:nvSpPr>
        <p:spPr>
          <a:xfrm>
            <a:off x="6657959" y="3548925"/>
            <a:ext cx="176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   ">
  <p:cSld name="SECTION_TITLE_AND_DESCRIPTION_2_1_1_1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 txBox="1">
            <a:spLocks noGrp="1"/>
          </p:cNvSpPr>
          <p:nvPr>
            <p:ph type="title"/>
          </p:nvPr>
        </p:nvSpPr>
        <p:spPr>
          <a:xfrm>
            <a:off x="994275" y="1582800"/>
            <a:ext cx="1901700" cy="63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02" name="Google Shape;102;p23"/>
          <p:cNvSpPr txBox="1">
            <a:spLocks noGrp="1"/>
          </p:cNvSpPr>
          <p:nvPr>
            <p:ph type="subTitle" idx="1"/>
          </p:nvPr>
        </p:nvSpPr>
        <p:spPr>
          <a:xfrm>
            <a:off x="994275" y="2221850"/>
            <a:ext cx="19017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3" name="Google Shape;103;p23"/>
          <p:cNvSpPr txBox="1">
            <a:spLocks noGrp="1"/>
          </p:cNvSpPr>
          <p:nvPr>
            <p:ph type="title" idx="2"/>
          </p:nvPr>
        </p:nvSpPr>
        <p:spPr>
          <a:xfrm>
            <a:off x="659550" y="325050"/>
            <a:ext cx="80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 idx="3"/>
          </p:nvPr>
        </p:nvSpPr>
        <p:spPr>
          <a:xfrm>
            <a:off x="3621150" y="1582800"/>
            <a:ext cx="1901700" cy="63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subTitle" idx="4"/>
          </p:nvPr>
        </p:nvSpPr>
        <p:spPr>
          <a:xfrm>
            <a:off x="3621151" y="2221850"/>
            <a:ext cx="19017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title" idx="5"/>
          </p:nvPr>
        </p:nvSpPr>
        <p:spPr>
          <a:xfrm>
            <a:off x="6248026" y="1582800"/>
            <a:ext cx="1901700" cy="63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subTitle" idx="6"/>
          </p:nvPr>
        </p:nvSpPr>
        <p:spPr>
          <a:xfrm>
            <a:off x="6248028" y="2221850"/>
            <a:ext cx="19017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title" idx="7"/>
          </p:nvPr>
        </p:nvSpPr>
        <p:spPr>
          <a:xfrm>
            <a:off x="994275" y="3196050"/>
            <a:ext cx="1901700" cy="63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subTitle" idx="8"/>
          </p:nvPr>
        </p:nvSpPr>
        <p:spPr>
          <a:xfrm>
            <a:off x="994275" y="3835100"/>
            <a:ext cx="19017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title" idx="9"/>
          </p:nvPr>
        </p:nvSpPr>
        <p:spPr>
          <a:xfrm>
            <a:off x="3621150" y="3196050"/>
            <a:ext cx="1901700" cy="63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subTitle" idx="13"/>
          </p:nvPr>
        </p:nvSpPr>
        <p:spPr>
          <a:xfrm>
            <a:off x="3621151" y="3835100"/>
            <a:ext cx="19017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title" idx="14"/>
          </p:nvPr>
        </p:nvSpPr>
        <p:spPr>
          <a:xfrm>
            <a:off x="6248026" y="3196050"/>
            <a:ext cx="1901700" cy="63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subTitle" idx="15"/>
          </p:nvPr>
        </p:nvSpPr>
        <p:spPr>
          <a:xfrm>
            <a:off x="6248028" y="3835100"/>
            <a:ext cx="19017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 ">
  <p:cSld name="TITLE_ONLY_1_1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5"/>
          <p:cNvSpPr txBox="1">
            <a:spLocks noGrp="1"/>
          </p:cNvSpPr>
          <p:nvPr>
            <p:ph type="title"/>
          </p:nvPr>
        </p:nvSpPr>
        <p:spPr>
          <a:xfrm>
            <a:off x="659550" y="325050"/>
            <a:ext cx="404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25"/>
          <p:cNvSpPr txBox="1">
            <a:spLocks noGrp="1"/>
          </p:cNvSpPr>
          <p:nvPr>
            <p:ph type="subTitle" idx="1"/>
          </p:nvPr>
        </p:nvSpPr>
        <p:spPr>
          <a:xfrm>
            <a:off x="5270700" y="2184350"/>
            <a:ext cx="25947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427875" y="2444788"/>
            <a:ext cx="3374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1427875" y="981963"/>
            <a:ext cx="3054300" cy="10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427875" y="3376438"/>
            <a:ext cx="2721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659550" y="325050"/>
            <a:ext cx="5085300" cy="10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659550" y="2149350"/>
            <a:ext cx="2808000" cy="22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659550" y="325050"/>
            <a:ext cx="403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616600"/>
            <a:ext cx="8520600" cy="122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1314150" y="2958675"/>
            <a:ext cx="6515700" cy="5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SECTION_TITLE_AND_DESCRIPTION_2_1_1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"/>
          <p:cNvSpPr txBox="1">
            <a:spLocks noGrp="1"/>
          </p:cNvSpPr>
          <p:nvPr>
            <p:ph type="title"/>
          </p:nvPr>
        </p:nvSpPr>
        <p:spPr>
          <a:xfrm>
            <a:off x="1070475" y="2650650"/>
            <a:ext cx="1901700" cy="87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subTitle" idx="1"/>
          </p:nvPr>
        </p:nvSpPr>
        <p:spPr>
          <a:xfrm>
            <a:off x="1070475" y="3522775"/>
            <a:ext cx="1901700" cy="8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title" idx="2"/>
          </p:nvPr>
        </p:nvSpPr>
        <p:spPr>
          <a:xfrm>
            <a:off x="659550" y="325050"/>
            <a:ext cx="80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title" idx="3"/>
          </p:nvPr>
        </p:nvSpPr>
        <p:spPr>
          <a:xfrm>
            <a:off x="3621152" y="2650650"/>
            <a:ext cx="1901700" cy="87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subTitle" idx="4"/>
          </p:nvPr>
        </p:nvSpPr>
        <p:spPr>
          <a:xfrm>
            <a:off x="3621152" y="3522775"/>
            <a:ext cx="1901700" cy="8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title" idx="5"/>
          </p:nvPr>
        </p:nvSpPr>
        <p:spPr>
          <a:xfrm>
            <a:off x="6171828" y="2650650"/>
            <a:ext cx="1901700" cy="87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subTitle" idx="6"/>
          </p:nvPr>
        </p:nvSpPr>
        <p:spPr>
          <a:xfrm>
            <a:off x="6171828" y="3522775"/>
            <a:ext cx="1901700" cy="8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title" idx="7" hasCustomPrompt="1"/>
          </p:nvPr>
        </p:nvSpPr>
        <p:spPr>
          <a:xfrm>
            <a:off x="1142325" y="1818850"/>
            <a:ext cx="1758000" cy="87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 idx="8" hasCustomPrompt="1"/>
          </p:nvPr>
        </p:nvSpPr>
        <p:spPr>
          <a:xfrm>
            <a:off x="3693000" y="1818850"/>
            <a:ext cx="1758000" cy="87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55" name="Google Shape;55;p14"/>
          <p:cNvSpPr txBox="1">
            <a:spLocks noGrp="1"/>
          </p:cNvSpPr>
          <p:nvPr>
            <p:ph type="title" idx="9" hasCustomPrompt="1"/>
          </p:nvPr>
        </p:nvSpPr>
        <p:spPr>
          <a:xfrm>
            <a:off x="6243678" y="1818850"/>
            <a:ext cx="1758000" cy="87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">
  <p:cSld name="SECTION_TITLE_AND_DESCRIPTION_2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>
            <a:spLocks noGrp="1"/>
          </p:cNvSpPr>
          <p:nvPr>
            <p:ph type="title"/>
          </p:nvPr>
        </p:nvSpPr>
        <p:spPr>
          <a:xfrm>
            <a:off x="1222875" y="2776725"/>
            <a:ext cx="1901700" cy="87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ubTitle" idx="1"/>
          </p:nvPr>
        </p:nvSpPr>
        <p:spPr>
          <a:xfrm>
            <a:off x="1222875" y="3648850"/>
            <a:ext cx="19017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title" idx="2"/>
          </p:nvPr>
        </p:nvSpPr>
        <p:spPr>
          <a:xfrm>
            <a:off x="659550" y="325050"/>
            <a:ext cx="463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title" idx="3"/>
          </p:nvPr>
        </p:nvSpPr>
        <p:spPr>
          <a:xfrm>
            <a:off x="3621152" y="2776725"/>
            <a:ext cx="1901700" cy="87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subTitle" idx="4"/>
          </p:nvPr>
        </p:nvSpPr>
        <p:spPr>
          <a:xfrm>
            <a:off x="3621155" y="3648850"/>
            <a:ext cx="19017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5"/>
          </p:nvPr>
        </p:nvSpPr>
        <p:spPr>
          <a:xfrm>
            <a:off x="6019428" y="2776725"/>
            <a:ext cx="1901700" cy="87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ubTitle" idx="6"/>
          </p:nvPr>
        </p:nvSpPr>
        <p:spPr>
          <a:xfrm>
            <a:off x="6019436" y="3648850"/>
            <a:ext cx="19017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">
  <p:cSld name="TITLE_1_2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>
            <a:spLocks noGrp="1"/>
          </p:cNvSpPr>
          <p:nvPr>
            <p:ph type="ctrTitle"/>
          </p:nvPr>
        </p:nvSpPr>
        <p:spPr>
          <a:xfrm>
            <a:off x="924300" y="708750"/>
            <a:ext cx="7295400" cy="118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3F3F3">
            <a:alpha val="8393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acramento"/>
              <a:buNone/>
              <a:defRPr sz="2800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acramento"/>
              <a:buNone/>
              <a:defRPr sz="2800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acramento"/>
              <a:buNone/>
              <a:defRPr sz="2800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acramento"/>
              <a:buNone/>
              <a:defRPr sz="2800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acramento"/>
              <a:buNone/>
              <a:defRPr sz="2800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acramento"/>
              <a:buNone/>
              <a:defRPr sz="2800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acramento"/>
              <a:buNone/>
              <a:defRPr sz="2800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acramento"/>
              <a:buNone/>
              <a:defRPr sz="2800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●"/>
              <a:def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■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●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■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●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Light"/>
              <a:buChar char="■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7" r:id="rId5"/>
    <p:sldLayoutId id="2147483658" r:id="rId6"/>
    <p:sldLayoutId id="2147483660" r:id="rId7"/>
    <p:sldLayoutId id="2147483664" r:id="rId8"/>
    <p:sldLayoutId id="2147483665" r:id="rId9"/>
    <p:sldLayoutId id="2147483666" r:id="rId10"/>
    <p:sldLayoutId id="2147483669" r:id="rId11"/>
    <p:sldLayoutId id="214748367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facebook.com/Restaurante-O-Carvalho-103640428051196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hyperlink" Target="https://www.instagram.com/restauranteocarvalho/?hl=pt" TargetMode="External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84000"/>
          </a:schemeClr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1"/>
          <p:cNvSpPr txBox="1">
            <a:spLocks noGrp="1"/>
          </p:cNvSpPr>
          <p:nvPr>
            <p:ph type="ctrTitle"/>
          </p:nvPr>
        </p:nvSpPr>
        <p:spPr>
          <a:xfrm>
            <a:off x="3221407" y="1898550"/>
            <a:ext cx="5301606" cy="1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>
                <a:solidFill>
                  <a:schemeClr val="tx1"/>
                </a:solidFill>
              </a:rPr>
              <a:t>Campanha Publicitária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44" name="Google Shape;144;p31"/>
          <p:cNvSpPr/>
          <p:nvPr/>
        </p:nvSpPr>
        <p:spPr>
          <a:xfrm>
            <a:off x="505900" y="-121390"/>
            <a:ext cx="2152800" cy="2982039"/>
          </a:xfrm>
          <a:prstGeom prst="rect">
            <a:avLst/>
          </a:prstGeom>
          <a:noFill/>
          <a:ln w="28575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31205F8-E020-47F2-B5BC-AF9A4B0A9905}"/>
              </a:ext>
            </a:extLst>
          </p:cNvPr>
          <p:cNvSpPr/>
          <p:nvPr/>
        </p:nvSpPr>
        <p:spPr>
          <a:xfrm>
            <a:off x="0" y="4298652"/>
            <a:ext cx="9144000" cy="84484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7" name="Google Shape;487;p33">
            <a:extLst>
              <a:ext uri="{FF2B5EF4-FFF2-40B4-BE49-F238E27FC236}">
                <a16:creationId xmlns:a16="http://schemas.microsoft.com/office/drawing/2014/main" id="{404D4E9C-CC2B-47B5-B88E-14D42639B9A2}"/>
              </a:ext>
            </a:extLst>
          </p:cNvPr>
          <p:cNvSpPr txBox="1">
            <a:spLocks/>
          </p:cNvSpPr>
          <p:nvPr/>
        </p:nvSpPr>
        <p:spPr>
          <a:xfrm>
            <a:off x="143321" y="4298652"/>
            <a:ext cx="164830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Light"/>
              <a:buNone/>
              <a:defRPr sz="1800" b="0" i="0" u="none" strike="noStrike" cap="none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oboto Light"/>
              <a:buNone/>
              <a:defRPr sz="2000" b="0" i="0" u="none" strike="noStrike" cap="none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oboto Light"/>
              <a:buNone/>
              <a:defRPr sz="2000" b="0" i="0" u="none" strike="noStrike" cap="none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oboto Light"/>
              <a:buNone/>
              <a:defRPr sz="2000" b="0" i="0" u="none" strike="noStrike" cap="none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oboto Light"/>
              <a:buNone/>
              <a:defRPr sz="2000" b="0" i="0" u="none" strike="noStrike" cap="none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oboto Light"/>
              <a:buNone/>
              <a:defRPr sz="2000" b="0" i="0" u="none" strike="noStrike" cap="none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oboto Light"/>
              <a:buNone/>
              <a:defRPr sz="2000" b="0" i="0" u="none" strike="noStrike" cap="none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oboto Light"/>
              <a:buNone/>
              <a:defRPr sz="2000" b="0" i="0" u="none" strike="noStrike" cap="none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Roboto Light"/>
              <a:buNone/>
              <a:defRPr sz="2000" b="0" i="0" u="none" strike="noStrike" cap="none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indent="0" algn="l"/>
            <a:r>
              <a:rPr lang="pt-PT" sz="1300" dirty="0">
                <a:solidFill>
                  <a:schemeClr val="bg1"/>
                </a:solidFill>
                <a:latin typeface="Arial Nova Cond Light" panose="020B0306020202020204" pitchFamily="34" charset="0"/>
              </a:rPr>
              <a:t>Ana Caseiro, al69111</a:t>
            </a:r>
          </a:p>
          <a:p>
            <a:pPr marL="0" indent="0" algn="l"/>
            <a:r>
              <a:rPr lang="pt-PT" sz="1300" dirty="0">
                <a:solidFill>
                  <a:schemeClr val="bg1"/>
                </a:solidFill>
                <a:latin typeface="Arial Nova Cond Light" panose="020B0306020202020204" pitchFamily="34" charset="0"/>
              </a:rPr>
              <a:t>Carla Marques, al68252</a:t>
            </a:r>
          </a:p>
          <a:p>
            <a:pPr marL="0" indent="0" algn="l"/>
            <a:r>
              <a:rPr lang="pt-PT" sz="1300" dirty="0">
                <a:solidFill>
                  <a:schemeClr val="bg1"/>
                </a:solidFill>
                <a:latin typeface="Arial Nova Cond Light" panose="020B0306020202020204" pitchFamily="34" charset="0"/>
              </a:rPr>
              <a:t>Juliana Soares, al68375	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B0028D9-111B-4403-A510-3D03BE363EF2}"/>
              </a:ext>
            </a:extLst>
          </p:cNvPr>
          <p:cNvSpPr/>
          <p:nvPr/>
        </p:nvSpPr>
        <p:spPr>
          <a:xfrm>
            <a:off x="1863076" y="4587552"/>
            <a:ext cx="72094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Arial Nova Cond Light" panose="020B0306020202020204" pitchFamily="34" charset="0"/>
              </a:rPr>
              <a:t>Docente: Professor </a:t>
            </a:r>
            <a:r>
              <a:rPr lang="pt-PT" dirty="0" err="1">
                <a:solidFill>
                  <a:schemeClr val="bg1"/>
                </a:solidFill>
                <a:latin typeface="Arial Nova Cond Light" panose="020B0306020202020204" pitchFamily="34" charset="0"/>
              </a:rPr>
              <a:t>Esser</a:t>
            </a:r>
            <a:r>
              <a:rPr lang="pt-PT" dirty="0">
                <a:solidFill>
                  <a:schemeClr val="bg1"/>
                </a:solidFill>
                <a:latin typeface="Arial Nova Cond Light" panose="020B0306020202020204" pitchFamily="34" charset="0"/>
              </a:rPr>
              <a:t> Silva 	Unidade Curricular: Publicidade	Ano Letivo: 2019/2020</a:t>
            </a:r>
            <a:endParaRPr lang="pt-PT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9A1F459B-430F-446B-BAE5-3D42FDB12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179" y="149210"/>
            <a:ext cx="1181619" cy="197921"/>
          </a:xfrm>
          <a:prstGeom prst="rect">
            <a:avLst/>
          </a:prstGeom>
        </p:spPr>
      </p:pic>
      <p:pic>
        <p:nvPicPr>
          <p:cNvPr id="14" name="Imagem 13" descr="Uma imagem com alimentação&#10;&#10;Descrição gerada automaticamente">
            <a:extLst>
              <a:ext uri="{FF2B5EF4-FFF2-40B4-BE49-F238E27FC236}">
                <a16:creationId xmlns:a16="http://schemas.microsoft.com/office/drawing/2014/main" id="{D1F6F79B-7D5A-4526-A9EA-DEA693096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4" y="0"/>
            <a:ext cx="3051252" cy="30512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9"/>
          <p:cNvSpPr txBox="1">
            <a:spLocks noGrp="1"/>
          </p:cNvSpPr>
          <p:nvPr>
            <p:ph type="title" idx="2"/>
          </p:nvPr>
        </p:nvSpPr>
        <p:spPr>
          <a:xfrm>
            <a:off x="2252850" y="358618"/>
            <a:ext cx="463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500" dirty="0"/>
              <a:t>REBRANDING – LOGÓTIPO</a:t>
            </a:r>
            <a:endParaRPr sz="2500" dirty="0"/>
          </a:p>
        </p:txBody>
      </p:sp>
      <p:sp>
        <p:nvSpPr>
          <p:cNvPr id="217" name="Google Shape;217;p39"/>
          <p:cNvSpPr/>
          <p:nvPr/>
        </p:nvSpPr>
        <p:spPr>
          <a:xfrm>
            <a:off x="6304796" y="2884940"/>
            <a:ext cx="1278600" cy="1278600"/>
          </a:xfrm>
          <a:prstGeom prst="ellipse">
            <a:avLst/>
          </a:prstGeom>
          <a:noFill/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Imagem 14" descr="Uma imagem com desenho, alimentação, símbolo&#10;&#10;Descrição gerada automaticamente">
            <a:extLst>
              <a:ext uri="{FF2B5EF4-FFF2-40B4-BE49-F238E27FC236}">
                <a16:creationId xmlns:a16="http://schemas.microsoft.com/office/drawing/2014/main" id="{DB7AD225-3223-4428-92DB-0D67ED3DA8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3" t="51342" b="1232"/>
          <a:stretch/>
        </p:blipFill>
        <p:spPr>
          <a:xfrm rot="16200000">
            <a:off x="1345274" y="2782377"/>
            <a:ext cx="1483977" cy="1592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m 15" descr="Uma imagem com alimentação&#10;&#10;Descrição gerada automaticamente">
            <a:extLst>
              <a:ext uri="{FF2B5EF4-FFF2-40B4-BE49-F238E27FC236}">
                <a16:creationId xmlns:a16="http://schemas.microsoft.com/office/drawing/2014/main" id="{2E918B4E-832E-460C-8FB6-5990D91301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14" t="21549" b="30610"/>
          <a:stretch/>
        </p:blipFill>
        <p:spPr>
          <a:xfrm>
            <a:off x="6160164" y="3000437"/>
            <a:ext cx="1901700" cy="1074309"/>
          </a:xfrm>
          <a:prstGeom prst="rect">
            <a:avLst/>
          </a:prstGeom>
        </p:spPr>
      </p:pic>
      <p:pic>
        <p:nvPicPr>
          <p:cNvPr id="17" name="Imagem 16" descr="Uma imagem com desenho&#10;&#10;Descrição gerada automaticamente">
            <a:extLst>
              <a:ext uri="{FF2B5EF4-FFF2-40B4-BE49-F238E27FC236}">
                <a16:creationId xmlns:a16="http://schemas.microsoft.com/office/drawing/2014/main" id="{78DAC74D-EE1E-4B53-B7D1-4C3F5CE61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5513" y="2708206"/>
            <a:ext cx="1569244" cy="15692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C5252F23-AB3D-4B93-8157-47A5916B075F}"/>
              </a:ext>
            </a:extLst>
          </p:cNvPr>
          <p:cNvSpPr txBox="1"/>
          <p:nvPr/>
        </p:nvSpPr>
        <p:spPr>
          <a:xfrm>
            <a:off x="1077685" y="4259089"/>
            <a:ext cx="2190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latin typeface="Arial Nova Cond Light" panose="020B0306020202020204" pitchFamily="34" charset="0"/>
              </a:rPr>
              <a:t>Imagem utilizada no cartão de visita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5F55C83-8C69-4994-B9B7-AAA4BBB93F66}"/>
              </a:ext>
            </a:extLst>
          </p:cNvPr>
          <p:cNvSpPr txBox="1"/>
          <p:nvPr/>
        </p:nvSpPr>
        <p:spPr>
          <a:xfrm>
            <a:off x="3276771" y="4259089"/>
            <a:ext cx="2459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latin typeface="Arial Nova Cond Light" panose="020B0306020202020204" pitchFamily="34" charset="0"/>
              </a:rPr>
              <a:t>Logótipo utilizado na página de Facebook</a:t>
            </a:r>
          </a:p>
        </p:txBody>
      </p:sp>
      <p:sp>
        <p:nvSpPr>
          <p:cNvPr id="214" name="Google Shape;214;p39"/>
          <p:cNvSpPr/>
          <p:nvPr/>
        </p:nvSpPr>
        <p:spPr>
          <a:xfrm>
            <a:off x="1578322" y="2884940"/>
            <a:ext cx="1278600" cy="1278600"/>
          </a:xfrm>
          <a:prstGeom prst="ellipse">
            <a:avLst/>
          </a:prstGeom>
          <a:noFill/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3867233" y="2898291"/>
            <a:ext cx="1278600" cy="1278600"/>
          </a:xfrm>
          <a:prstGeom prst="ellipse">
            <a:avLst/>
          </a:prstGeom>
          <a:noFill/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55488DCD-9A19-4A08-8888-B5602CFE1455}"/>
              </a:ext>
            </a:extLst>
          </p:cNvPr>
          <p:cNvSpPr txBox="1"/>
          <p:nvPr/>
        </p:nvSpPr>
        <p:spPr>
          <a:xfrm>
            <a:off x="6535677" y="4259089"/>
            <a:ext cx="8168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latin typeface="Arial Nova Cond Light" panose="020B0306020202020204" pitchFamily="34" charset="0"/>
              </a:rPr>
              <a:t>Logo Final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E85C3CD-2E4E-441C-89CD-3BD98290D43E}"/>
              </a:ext>
            </a:extLst>
          </p:cNvPr>
          <p:cNvSpPr txBox="1"/>
          <p:nvPr/>
        </p:nvSpPr>
        <p:spPr>
          <a:xfrm>
            <a:off x="3100538" y="3108107"/>
            <a:ext cx="461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dirty="0">
                <a:solidFill>
                  <a:schemeClr val="accent1">
                    <a:lumMod val="50000"/>
                  </a:schemeClr>
                </a:solidFill>
                <a:latin typeface="Arial Nova Cond Light" panose="020B0306020202020204" pitchFamily="34" charset="0"/>
              </a:rPr>
              <a:t>+</a:t>
            </a:r>
            <a:endParaRPr lang="pt-PT" dirty="0">
              <a:solidFill>
                <a:schemeClr val="accent1">
                  <a:lumMod val="50000"/>
                </a:schemeClr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9501E38E-2BFC-4C25-8F56-FE826ED841EF}"/>
              </a:ext>
            </a:extLst>
          </p:cNvPr>
          <p:cNvSpPr txBox="1"/>
          <p:nvPr/>
        </p:nvSpPr>
        <p:spPr>
          <a:xfrm>
            <a:off x="5522047" y="3131351"/>
            <a:ext cx="461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dirty="0">
                <a:solidFill>
                  <a:schemeClr val="accent1">
                    <a:lumMod val="50000"/>
                  </a:schemeClr>
                </a:solidFill>
                <a:latin typeface="Arial Nova Cond Light" panose="020B0306020202020204" pitchFamily="34" charset="0"/>
              </a:rPr>
              <a:t>=</a:t>
            </a:r>
            <a:endParaRPr lang="pt-PT" dirty="0">
              <a:solidFill>
                <a:schemeClr val="accent1">
                  <a:lumMod val="50000"/>
                </a:schemeClr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CB0E604B-8F8C-40A8-9910-EC58F308256B}"/>
              </a:ext>
            </a:extLst>
          </p:cNvPr>
          <p:cNvSpPr txBox="1"/>
          <p:nvPr/>
        </p:nvSpPr>
        <p:spPr>
          <a:xfrm>
            <a:off x="1103149" y="1100202"/>
            <a:ext cx="6913971" cy="1169551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pt-PT" dirty="0">
                <a:latin typeface="Arial Nova Cond Light" panose="020B0306020202020204" pitchFamily="34" charset="0"/>
              </a:rPr>
              <a:t>O logótipo do Restaurante e Café Snack-Bar “O Carvalho” é simples e consegue passar a mensagem aos clientes. Optamos por colocar a figura inicial, uma vez que remete para um cozinheiro, daí as pessoas associarem imediatamente o serviço a um restaurante. De seguida, destacamos o nome do restaurante de maneira a estar visível e, no final, referimos o tipo de serviço a que se destina, que é não só um restaurante, sendo também um café e snack-bar. Além disso é um logótipo fácil de interpretar.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>
            <a:extLst>
              <a:ext uri="{FF2B5EF4-FFF2-40B4-BE49-F238E27FC236}">
                <a16:creationId xmlns:a16="http://schemas.microsoft.com/office/drawing/2014/main" id="{B5A6E108-B96F-44B2-BED5-F157C5F86DB6}"/>
              </a:ext>
            </a:extLst>
          </p:cNvPr>
          <p:cNvSpPr/>
          <p:nvPr/>
        </p:nvSpPr>
        <p:spPr>
          <a:xfrm>
            <a:off x="431801" y="1425370"/>
            <a:ext cx="8280398" cy="166789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PT" dirty="0">
                <a:latin typeface="Arial Nova Cond Light" panose="020B0306020202020204" pitchFamily="34" charset="0"/>
              </a:rPr>
              <a:t>O tipo de letra escolhido para “O Carvalho” foi </a:t>
            </a:r>
            <a:r>
              <a:rPr lang="pt-PT" dirty="0" err="1">
                <a:latin typeface="Arial Nova Cond Light" panose="020B0306020202020204" pitchFamily="34" charset="0"/>
              </a:rPr>
              <a:t>Norwester</a:t>
            </a:r>
            <a:r>
              <a:rPr lang="pt-PT" dirty="0">
                <a:latin typeface="Arial Nova Cond Light" panose="020B0306020202020204" pitchFamily="34" charset="0"/>
              </a:rPr>
              <a:t> (tamanho 31,1) e para “Restaurante Café Snack-bar” Montserrat </a:t>
            </a:r>
            <a:r>
              <a:rPr lang="pt-PT" dirty="0" err="1">
                <a:latin typeface="Arial Nova Cond Light" panose="020B0306020202020204" pitchFamily="34" charset="0"/>
              </a:rPr>
              <a:t>Classic</a:t>
            </a:r>
            <a:r>
              <a:rPr lang="pt-PT" dirty="0">
                <a:latin typeface="Arial Nova Cond Light" panose="020B0306020202020204" pitchFamily="34" charset="0"/>
              </a:rPr>
              <a:t> (tamanho 11), sendo que, optamos por pôr ambos em letras maiúsculas com o objetivo de chamar a atenção e, ao mesmo tempo, manter a mesma fonte do restaurante com a finalidade de preservar a identidade do mesmo. O nosso maior objetivo com este tipo de </a:t>
            </a:r>
            <a:r>
              <a:rPr lang="pt-PT" dirty="0" err="1">
                <a:latin typeface="Arial Nova Cond Light" panose="020B0306020202020204" pitchFamily="34" charset="0"/>
              </a:rPr>
              <a:t>lettering</a:t>
            </a:r>
            <a:r>
              <a:rPr lang="pt-PT" dirty="0">
                <a:latin typeface="Arial Nova Cond Light" panose="020B0306020202020204" pitchFamily="34" charset="0"/>
              </a:rPr>
              <a:t> é refletir simplicidade e minimalismo, embora, simultaneamente, seja pretendido cativar e atrair consumidores.</a:t>
            </a:r>
          </a:p>
        </p:txBody>
      </p:sp>
      <p:sp>
        <p:nvSpPr>
          <p:cNvPr id="30" name="Google Shape;211;p39">
            <a:extLst>
              <a:ext uri="{FF2B5EF4-FFF2-40B4-BE49-F238E27FC236}">
                <a16:creationId xmlns:a16="http://schemas.microsoft.com/office/drawing/2014/main" id="{8DB67E2D-AA6C-45A1-A53E-98CFE045B0E0}"/>
              </a:ext>
            </a:extLst>
          </p:cNvPr>
          <p:cNvSpPr txBox="1">
            <a:spLocks/>
          </p:cNvSpPr>
          <p:nvPr/>
        </p:nvSpPr>
        <p:spPr>
          <a:xfrm>
            <a:off x="2252850" y="358618"/>
            <a:ext cx="463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9pPr>
          </a:lstStyle>
          <a:p>
            <a:pPr algn="ctr"/>
            <a:r>
              <a:rPr lang="pt-PT" sz="2500" dirty="0"/>
              <a:t>REBRANDING – LOGÓTIPO</a:t>
            </a:r>
          </a:p>
          <a:p>
            <a:pPr algn="ctr"/>
            <a:r>
              <a:rPr lang="pt-PT" sz="2500" dirty="0"/>
              <a:t>(LETTERING)</a:t>
            </a:r>
          </a:p>
        </p:txBody>
      </p:sp>
      <p:pic>
        <p:nvPicPr>
          <p:cNvPr id="31" name="Imagem 30" descr="Uma imagem com alimentação&#10;&#10;Descrição gerada automaticamente">
            <a:extLst>
              <a:ext uri="{FF2B5EF4-FFF2-40B4-BE49-F238E27FC236}">
                <a16:creationId xmlns:a16="http://schemas.microsoft.com/office/drawing/2014/main" id="{0E56D207-6F91-4447-BA3F-F46425D5F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561" y="2571750"/>
            <a:ext cx="3288877" cy="328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9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11;p39">
            <a:extLst>
              <a:ext uri="{FF2B5EF4-FFF2-40B4-BE49-F238E27FC236}">
                <a16:creationId xmlns:a16="http://schemas.microsoft.com/office/drawing/2014/main" id="{0879ABFD-5269-49B3-BE18-155F56A805FC}"/>
              </a:ext>
            </a:extLst>
          </p:cNvPr>
          <p:cNvSpPr txBox="1">
            <a:spLocks/>
          </p:cNvSpPr>
          <p:nvPr/>
        </p:nvSpPr>
        <p:spPr>
          <a:xfrm>
            <a:off x="1777661" y="359475"/>
            <a:ext cx="558867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cramento"/>
              <a:buNone/>
              <a:defRPr sz="30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cramento"/>
              <a:buNone/>
              <a:defRPr sz="30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cramento"/>
              <a:buNone/>
              <a:defRPr sz="30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cramento"/>
              <a:buNone/>
              <a:defRPr sz="30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cramento"/>
              <a:buNone/>
              <a:defRPr sz="30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cramento"/>
              <a:buNone/>
              <a:defRPr sz="30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cramento"/>
              <a:buNone/>
              <a:defRPr sz="30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cramento"/>
              <a:buNone/>
              <a:defRPr sz="30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9pPr>
          </a:lstStyle>
          <a:p>
            <a:pPr algn="l"/>
            <a:r>
              <a:rPr lang="pt-PT" sz="2500" dirty="0"/>
              <a:t>REBRANDING – LOGÓTIPO (CORES)</a:t>
            </a:r>
          </a:p>
        </p:txBody>
      </p:sp>
      <p:grpSp>
        <p:nvGrpSpPr>
          <p:cNvPr id="43" name="Google Shape;578;p66">
            <a:extLst>
              <a:ext uri="{FF2B5EF4-FFF2-40B4-BE49-F238E27FC236}">
                <a16:creationId xmlns:a16="http://schemas.microsoft.com/office/drawing/2014/main" id="{F64B91F0-F7D7-4A36-A98B-FB78D0131CD9}"/>
              </a:ext>
            </a:extLst>
          </p:cNvPr>
          <p:cNvGrpSpPr/>
          <p:nvPr/>
        </p:nvGrpSpPr>
        <p:grpSpPr>
          <a:xfrm>
            <a:off x="1121931" y="1434601"/>
            <a:ext cx="6900139" cy="1288065"/>
            <a:chOff x="1428238" y="3498875"/>
            <a:chExt cx="4163885" cy="754200"/>
          </a:xfrm>
        </p:grpSpPr>
        <p:sp>
          <p:nvSpPr>
            <p:cNvPr id="44" name="Google Shape;579;p66">
              <a:extLst>
                <a:ext uri="{FF2B5EF4-FFF2-40B4-BE49-F238E27FC236}">
                  <a16:creationId xmlns:a16="http://schemas.microsoft.com/office/drawing/2014/main" id="{A2A772CE-2C08-48E1-B5E6-7B69A9C4D4FE}"/>
                </a:ext>
              </a:extLst>
            </p:cNvPr>
            <p:cNvSpPr/>
            <p:nvPr/>
          </p:nvSpPr>
          <p:spPr>
            <a:xfrm>
              <a:off x="3114480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80;p66">
              <a:extLst>
                <a:ext uri="{FF2B5EF4-FFF2-40B4-BE49-F238E27FC236}">
                  <a16:creationId xmlns:a16="http://schemas.microsoft.com/office/drawing/2014/main" id="{F3FC5E76-B767-49F2-B599-84A8F28AF426}"/>
                </a:ext>
              </a:extLst>
            </p:cNvPr>
            <p:cNvSpPr/>
            <p:nvPr/>
          </p:nvSpPr>
          <p:spPr>
            <a:xfrm>
              <a:off x="4800717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2A22C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81;p66">
              <a:extLst>
                <a:ext uri="{FF2B5EF4-FFF2-40B4-BE49-F238E27FC236}">
                  <a16:creationId xmlns:a16="http://schemas.microsoft.com/office/drawing/2014/main" id="{808388A8-2273-472A-8CED-A2D5F92184C4}"/>
                </a:ext>
              </a:extLst>
            </p:cNvPr>
            <p:cNvSpPr/>
            <p:nvPr/>
          </p:nvSpPr>
          <p:spPr>
            <a:xfrm>
              <a:off x="1428238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82;p66">
              <a:extLst>
                <a:ext uri="{FF2B5EF4-FFF2-40B4-BE49-F238E27FC236}">
                  <a16:creationId xmlns:a16="http://schemas.microsoft.com/office/drawing/2014/main" id="{E63C20BA-755F-453E-8574-4E3EE83C50AA}"/>
                </a:ext>
              </a:extLst>
            </p:cNvPr>
            <p:cNvSpPr txBox="1"/>
            <p:nvPr/>
          </p:nvSpPr>
          <p:spPr>
            <a:xfrm>
              <a:off x="3114480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solidFill>
                    <a:schemeClr val="dk1"/>
                  </a:solidFill>
                </a:rPr>
                <a:t>#ffffff</a:t>
              </a:r>
              <a:endParaRPr sz="1000" dirty="0">
                <a:solidFill>
                  <a:schemeClr val="dk1"/>
                </a:solidFill>
              </a:endParaRPr>
            </a:p>
          </p:txBody>
        </p:sp>
        <p:sp>
          <p:nvSpPr>
            <p:cNvPr id="48" name="Google Shape;583;p66">
              <a:extLst>
                <a:ext uri="{FF2B5EF4-FFF2-40B4-BE49-F238E27FC236}">
                  <a16:creationId xmlns:a16="http://schemas.microsoft.com/office/drawing/2014/main" id="{0D0382C3-A52C-41FD-9701-4D0860F92B2F}"/>
                </a:ext>
              </a:extLst>
            </p:cNvPr>
            <p:cNvSpPr txBox="1"/>
            <p:nvPr/>
          </p:nvSpPr>
          <p:spPr>
            <a:xfrm>
              <a:off x="4800723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solidFill>
                    <a:srgbClr val="FFFFFF"/>
                  </a:solidFill>
                </a:rPr>
                <a:t>#</a:t>
              </a:r>
              <a:r>
                <a:rPr lang="pt-PT" sz="1000" dirty="0">
                  <a:solidFill>
                    <a:srgbClr val="FFFFFF"/>
                  </a:solidFill>
                </a:rPr>
                <a:t>f2a22c</a:t>
              </a:r>
              <a:endParaRPr sz="1000" dirty="0">
                <a:solidFill>
                  <a:srgbClr val="FFFFFF"/>
                </a:solidFill>
              </a:endParaRPr>
            </a:p>
          </p:txBody>
        </p:sp>
        <p:sp>
          <p:nvSpPr>
            <p:cNvPr id="49" name="Google Shape;584;p66">
              <a:extLst>
                <a:ext uri="{FF2B5EF4-FFF2-40B4-BE49-F238E27FC236}">
                  <a16:creationId xmlns:a16="http://schemas.microsoft.com/office/drawing/2014/main" id="{1D1922ED-BE50-473B-ABE4-5ABC38FAF164}"/>
                </a:ext>
              </a:extLst>
            </p:cNvPr>
            <p:cNvSpPr txBox="1"/>
            <p:nvPr/>
          </p:nvSpPr>
          <p:spPr>
            <a:xfrm>
              <a:off x="1428238" y="365592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solidFill>
                    <a:srgbClr val="FFFFFF"/>
                  </a:solidFill>
                </a:rPr>
                <a:t>#000000</a:t>
              </a:r>
              <a:endParaRPr sz="1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BD590238-37FF-49E3-BFE1-AD58D1932127}"/>
              </a:ext>
            </a:extLst>
          </p:cNvPr>
          <p:cNvSpPr txBox="1"/>
          <p:nvPr/>
        </p:nvSpPr>
        <p:spPr>
          <a:xfrm>
            <a:off x="608929" y="2806396"/>
            <a:ext cx="2337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u="sng" dirty="0">
                <a:latin typeface="Arial Nova Cond Light" panose="020B0306020202020204" pitchFamily="34" charset="0"/>
              </a:rPr>
              <a:t>Associações Positivas:</a:t>
            </a:r>
          </a:p>
          <a:p>
            <a:pPr algn="ctr"/>
            <a:r>
              <a:rPr lang="pt-PT" sz="1600" dirty="0">
                <a:latin typeface="Arial Nova Cond Light" panose="020B0306020202020204" pitchFamily="34" charset="0"/>
              </a:rPr>
              <a:t>Luxo. Rigor. Distinção. Dimensão Artística.</a:t>
            </a:r>
          </a:p>
          <a:p>
            <a:pPr algn="ctr"/>
            <a:r>
              <a:rPr lang="pt-PT" sz="1600" u="sng" dirty="0">
                <a:latin typeface="Arial Nova Cond Light" panose="020B0306020202020204" pitchFamily="34" charset="0"/>
              </a:rPr>
              <a:t>Associações Negativas:</a:t>
            </a:r>
          </a:p>
          <a:p>
            <a:pPr algn="ctr"/>
            <a:r>
              <a:rPr lang="pt-PT" sz="1600" dirty="0">
                <a:latin typeface="Arial Nova Cond Light" panose="020B0306020202020204" pitchFamily="34" charset="0"/>
              </a:rPr>
              <a:t>Morte. Desespero. Desconhecido.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8659CA60-BFB8-4E08-B83E-0D0AB163EA5E}"/>
              </a:ext>
            </a:extLst>
          </p:cNvPr>
          <p:cNvSpPr txBox="1"/>
          <p:nvPr/>
        </p:nvSpPr>
        <p:spPr>
          <a:xfrm>
            <a:off x="3403268" y="2806396"/>
            <a:ext cx="2337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u="sng" dirty="0">
                <a:latin typeface="Arial Nova Cond Light" panose="020B0306020202020204" pitchFamily="34" charset="0"/>
              </a:rPr>
              <a:t>Associações Positivas:</a:t>
            </a:r>
          </a:p>
          <a:p>
            <a:pPr algn="ctr"/>
            <a:r>
              <a:rPr lang="pt-PT" sz="1600" dirty="0">
                <a:latin typeface="Arial Nova Cond Light" panose="020B0306020202020204" pitchFamily="34" charset="0"/>
              </a:rPr>
              <a:t>Inocência/ Pureza. Virgindade. Perfeição. Verdade. Sabedoria.</a:t>
            </a:r>
          </a:p>
          <a:p>
            <a:pPr algn="ctr"/>
            <a:r>
              <a:rPr lang="pt-PT" sz="1600" u="sng" dirty="0">
                <a:latin typeface="Arial Nova Cond Light" panose="020B0306020202020204" pitchFamily="34" charset="0"/>
              </a:rPr>
              <a:t>Associações Negativas:</a:t>
            </a:r>
          </a:p>
          <a:p>
            <a:pPr algn="ctr"/>
            <a:r>
              <a:rPr lang="pt-PT" sz="1600" dirty="0">
                <a:latin typeface="Arial Nova Cond Light" panose="020B0306020202020204" pitchFamily="34" charset="0"/>
              </a:rPr>
              <a:t>Vazio. Silêncio. Inatingível.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563B0BCC-7449-4A62-B830-106A39731E16}"/>
              </a:ext>
            </a:extLst>
          </p:cNvPr>
          <p:cNvSpPr txBox="1"/>
          <p:nvPr/>
        </p:nvSpPr>
        <p:spPr>
          <a:xfrm>
            <a:off x="6197607" y="2799194"/>
            <a:ext cx="2337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u="sng" dirty="0">
                <a:latin typeface="Arial Nova Cond Light" panose="020B0306020202020204" pitchFamily="34" charset="0"/>
              </a:rPr>
              <a:t>Associações Positivas:</a:t>
            </a:r>
          </a:p>
          <a:p>
            <a:pPr algn="ctr"/>
            <a:r>
              <a:rPr lang="pt-PT" sz="1600" dirty="0">
                <a:latin typeface="Arial Nova Cond Light" panose="020B0306020202020204" pitchFamily="34" charset="0"/>
              </a:rPr>
              <a:t>Energia. Atividade. Generosidade. Convívio. Ambição.</a:t>
            </a:r>
          </a:p>
          <a:p>
            <a:pPr algn="ctr"/>
            <a:r>
              <a:rPr lang="pt-PT" sz="1600" u="sng" dirty="0">
                <a:latin typeface="Arial Nova Cond Light" panose="020B0306020202020204" pitchFamily="34" charset="0"/>
              </a:rPr>
              <a:t>Associações Negativas:</a:t>
            </a:r>
          </a:p>
          <a:p>
            <a:pPr algn="ctr"/>
            <a:r>
              <a:rPr lang="pt-PT" sz="1600" dirty="0">
                <a:latin typeface="Arial Nova Cond Light" panose="020B0306020202020204" pitchFamily="34" charset="0"/>
              </a:rPr>
              <a:t>Associado à ideia de “barato”.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9"/>
          <p:cNvSpPr txBox="1">
            <a:spLocks noGrp="1"/>
          </p:cNvSpPr>
          <p:nvPr>
            <p:ph type="title" idx="2"/>
          </p:nvPr>
        </p:nvSpPr>
        <p:spPr>
          <a:xfrm>
            <a:off x="2252850" y="358618"/>
            <a:ext cx="463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500" dirty="0"/>
              <a:t>REBRANDING – LOGÓTIPO</a:t>
            </a:r>
            <a:endParaRPr sz="2500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7DBA119-EB05-4FFC-89D8-4A27CEBBB935}"/>
              </a:ext>
            </a:extLst>
          </p:cNvPr>
          <p:cNvSpPr/>
          <p:nvPr/>
        </p:nvSpPr>
        <p:spPr>
          <a:xfrm>
            <a:off x="0" y="1517580"/>
            <a:ext cx="9144000" cy="572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924051AA-96D7-4953-87DB-9069540FCE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679"/>
          <a:stretch/>
        </p:blipFill>
        <p:spPr>
          <a:xfrm>
            <a:off x="-189905" y="2458720"/>
            <a:ext cx="4761905" cy="3158128"/>
          </a:xfrm>
          <a:prstGeom prst="rect">
            <a:avLst/>
          </a:prstGeom>
        </p:spPr>
      </p:pic>
      <p:pic>
        <p:nvPicPr>
          <p:cNvPr id="21" name="Imagem 20" descr="Uma imagem com alimentação&#10;&#10;Descrição gerada automaticamente">
            <a:extLst>
              <a:ext uri="{FF2B5EF4-FFF2-40B4-BE49-F238E27FC236}">
                <a16:creationId xmlns:a16="http://schemas.microsoft.com/office/drawing/2014/main" id="{ED4CF120-578A-4736-8AA7-AE5D095C22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147"/>
          <a:stretch/>
        </p:blipFill>
        <p:spPr>
          <a:xfrm>
            <a:off x="4510197" y="2458720"/>
            <a:ext cx="4761905" cy="3659683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1707CCBA-A0E0-470A-98B5-88C49F1A684D}"/>
              </a:ext>
            </a:extLst>
          </p:cNvPr>
          <p:cNvSpPr txBox="1"/>
          <p:nvPr/>
        </p:nvSpPr>
        <p:spPr>
          <a:xfrm>
            <a:off x="5538210" y="1619264"/>
            <a:ext cx="270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 Light" panose="020B0306020202020204" pitchFamily="34" charset="0"/>
              </a:rPr>
              <a:t>MARCA DE ÁGUA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FA07AA5-3BCC-4878-8408-2F569622B939}"/>
              </a:ext>
            </a:extLst>
          </p:cNvPr>
          <p:cNvSpPr txBox="1"/>
          <p:nvPr/>
        </p:nvSpPr>
        <p:spPr>
          <a:xfrm>
            <a:off x="838108" y="1619264"/>
            <a:ext cx="270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 Light" panose="020B0306020202020204" pitchFamily="34" charset="0"/>
              </a:rPr>
              <a:t>LOGÓTIPO HORIZONTAL</a:t>
            </a:r>
          </a:p>
        </p:txBody>
      </p:sp>
    </p:spTree>
    <p:extLst>
      <p:ext uri="{BB962C8B-B14F-4D97-AF65-F5344CB8AC3E}">
        <p14:creationId xmlns:p14="http://schemas.microsoft.com/office/powerpoint/2010/main" val="99153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9"/>
          <p:cNvSpPr txBox="1">
            <a:spLocks noGrp="1"/>
          </p:cNvSpPr>
          <p:nvPr>
            <p:ph type="title" idx="2"/>
          </p:nvPr>
        </p:nvSpPr>
        <p:spPr>
          <a:xfrm>
            <a:off x="1894840" y="368778"/>
            <a:ext cx="535432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500" dirty="0"/>
              <a:t>REBRANDING – ESTUDOS DE COR</a:t>
            </a:r>
            <a:endParaRPr sz="2500" dirty="0"/>
          </a:p>
        </p:txBody>
      </p:sp>
      <p:sp>
        <p:nvSpPr>
          <p:cNvPr id="8" name="Google Shape;581;p66">
            <a:extLst>
              <a:ext uri="{FF2B5EF4-FFF2-40B4-BE49-F238E27FC236}">
                <a16:creationId xmlns:a16="http://schemas.microsoft.com/office/drawing/2014/main" id="{02CD1C3D-2BA9-4903-B586-90B6DF2852DC}"/>
              </a:ext>
            </a:extLst>
          </p:cNvPr>
          <p:cNvSpPr/>
          <p:nvPr/>
        </p:nvSpPr>
        <p:spPr>
          <a:xfrm>
            <a:off x="298970" y="1141230"/>
            <a:ext cx="1753350" cy="170356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581;p66">
            <a:extLst>
              <a:ext uri="{FF2B5EF4-FFF2-40B4-BE49-F238E27FC236}">
                <a16:creationId xmlns:a16="http://schemas.microsoft.com/office/drawing/2014/main" id="{2C01D103-C1B3-45BF-8E2C-E76819B39C20}"/>
              </a:ext>
            </a:extLst>
          </p:cNvPr>
          <p:cNvSpPr/>
          <p:nvPr/>
        </p:nvSpPr>
        <p:spPr>
          <a:xfrm>
            <a:off x="2554490" y="1141230"/>
            <a:ext cx="1753350" cy="1703569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581;p66">
            <a:extLst>
              <a:ext uri="{FF2B5EF4-FFF2-40B4-BE49-F238E27FC236}">
                <a16:creationId xmlns:a16="http://schemas.microsoft.com/office/drawing/2014/main" id="{778BB56F-0276-4469-88DE-F50806767483}"/>
              </a:ext>
            </a:extLst>
          </p:cNvPr>
          <p:cNvSpPr/>
          <p:nvPr/>
        </p:nvSpPr>
        <p:spPr>
          <a:xfrm>
            <a:off x="4810010" y="1141230"/>
            <a:ext cx="1753350" cy="1703569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581;p66">
            <a:extLst>
              <a:ext uri="{FF2B5EF4-FFF2-40B4-BE49-F238E27FC236}">
                <a16:creationId xmlns:a16="http://schemas.microsoft.com/office/drawing/2014/main" id="{E590982F-B7BA-40A0-B05C-3D5EF1581D36}"/>
              </a:ext>
            </a:extLst>
          </p:cNvPr>
          <p:cNvSpPr/>
          <p:nvPr/>
        </p:nvSpPr>
        <p:spPr>
          <a:xfrm>
            <a:off x="7065530" y="1141230"/>
            <a:ext cx="1753350" cy="1703569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581;p66">
            <a:extLst>
              <a:ext uri="{FF2B5EF4-FFF2-40B4-BE49-F238E27FC236}">
                <a16:creationId xmlns:a16="http://schemas.microsoft.com/office/drawing/2014/main" id="{B9C57C3E-22BE-46F6-9BFC-B3F9EDA906D4}"/>
              </a:ext>
            </a:extLst>
          </p:cNvPr>
          <p:cNvSpPr/>
          <p:nvPr/>
        </p:nvSpPr>
        <p:spPr>
          <a:xfrm>
            <a:off x="298970" y="3150485"/>
            <a:ext cx="1753350" cy="1703569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581;p66">
            <a:extLst>
              <a:ext uri="{FF2B5EF4-FFF2-40B4-BE49-F238E27FC236}">
                <a16:creationId xmlns:a16="http://schemas.microsoft.com/office/drawing/2014/main" id="{8D8AC147-EB16-4E89-A78A-4B2309D20161}"/>
              </a:ext>
            </a:extLst>
          </p:cNvPr>
          <p:cNvSpPr/>
          <p:nvPr/>
        </p:nvSpPr>
        <p:spPr>
          <a:xfrm>
            <a:off x="2554490" y="3150484"/>
            <a:ext cx="1753350" cy="1703569"/>
          </a:xfrm>
          <a:prstGeom prst="roundRect">
            <a:avLst>
              <a:gd name="adj" fmla="val 16667"/>
            </a:avLst>
          </a:prstGeom>
          <a:solidFill>
            <a:srgbClr val="007A37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581;p66">
            <a:extLst>
              <a:ext uri="{FF2B5EF4-FFF2-40B4-BE49-F238E27FC236}">
                <a16:creationId xmlns:a16="http://schemas.microsoft.com/office/drawing/2014/main" id="{68909194-C716-40D7-9ED2-354D90C020B4}"/>
              </a:ext>
            </a:extLst>
          </p:cNvPr>
          <p:cNvSpPr/>
          <p:nvPr/>
        </p:nvSpPr>
        <p:spPr>
          <a:xfrm>
            <a:off x="4810010" y="3150484"/>
            <a:ext cx="1753350" cy="1703569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581;p66">
            <a:extLst>
              <a:ext uri="{FF2B5EF4-FFF2-40B4-BE49-F238E27FC236}">
                <a16:creationId xmlns:a16="http://schemas.microsoft.com/office/drawing/2014/main" id="{7A0EB28F-2F85-466D-9D1D-1BA1BF92100F}"/>
              </a:ext>
            </a:extLst>
          </p:cNvPr>
          <p:cNvSpPr/>
          <p:nvPr/>
        </p:nvSpPr>
        <p:spPr>
          <a:xfrm>
            <a:off x="7065530" y="3150484"/>
            <a:ext cx="1753350" cy="1703569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Imagem 15" descr="Uma imagem com alimentação&#10;&#10;Descrição gerada automaticamente">
            <a:extLst>
              <a:ext uri="{FF2B5EF4-FFF2-40B4-BE49-F238E27FC236}">
                <a16:creationId xmlns:a16="http://schemas.microsoft.com/office/drawing/2014/main" id="{F32F35E3-F918-4A83-8B2F-D795EDFF1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389" y="734418"/>
            <a:ext cx="2650067" cy="2650067"/>
          </a:xfrm>
          <a:prstGeom prst="rect">
            <a:avLst/>
          </a:prstGeom>
        </p:spPr>
      </p:pic>
      <p:pic>
        <p:nvPicPr>
          <p:cNvPr id="17" name="Imagem 16" descr="Uma imagem com alimentação&#10;&#10;Descrição gerada automaticamente">
            <a:extLst>
              <a:ext uri="{FF2B5EF4-FFF2-40B4-BE49-F238E27FC236}">
                <a16:creationId xmlns:a16="http://schemas.microsoft.com/office/drawing/2014/main" id="{81D2A91A-0EC8-437B-90D1-D79DB3EAC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001" y="734417"/>
            <a:ext cx="2650067" cy="2650067"/>
          </a:xfrm>
          <a:prstGeom prst="rect">
            <a:avLst/>
          </a:prstGeom>
        </p:spPr>
      </p:pic>
      <p:pic>
        <p:nvPicPr>
          <p:cNvPr id="18" name="Imagem 17" descr="Uma imagem com alimentação&#10;&#10;Descrição gerada automaticamente">
            <a:extLst>
              <a:ext uri="{FF2B5EF4-FFF2-40B4-BE49-F238E27FC236}">
                <a16:creationId xmlns:a16="http://schemas.microsoft.com/office/drawing/2014/main" id="{875F247C-EFCF-427A-A6BB-6C8D5A03F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652" y="734418"/>
            <a:ext cx="2650067" cy="2650067"/>
          </a:xfrm>
          <a:prstGeom prst="rect">
            <a:avLst/>
          </a:prstGeom>
        </p:spPr>
      </p:pic>
      <p:pic>
        <p:nvPicPr>
          <p:cNvPr id="19" name="Imagem 18" descr="Uma imagem com alimentação&#10;&#10;Descrição gerada automaticamente">
            <a:extLst>
              <a:ext uri="{FF2B5EF4-FFF2-40B4-BE49-F238E27FC236}">
                <a16:creationId xmlns:a16="http://schemas.microsoft.com/office/drawing/2014/main" id="{D50285C4-EA65-44E3-844E-5DB99AF43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171" y="734417"/>
            <a:ext cx="2650067" cy="2650067"/>
          </a:xfrm>
          <a:prstGeom prst="rect">
            <a:avLst/>
          </a:prstGeom>
        </p:spPr>
      </p:pic>
      <p:pic>
        <p:nvPicPr>
          <p:cNvPr id="24" name="Imagem 23" descr="Uma imagem com alimentação&#10;&#10;Descrição gerada automaticamente">
            <a:extLst>
              <a:ext uri="{FF2B5EF4-FFF2-40B4-BE49-F238E27FC236}">
                <a16:creationId xmlns:a16="http://schemas.microsoft.com/office/drawing/2014/main" id="{89F16B71-8848-442E-ABB6-16F5B4E6E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581" y="2677234"/>
            <a:ext cx="2650067" cy="2650067"/>
          </a:xfrm>
          <a:prstGeom prst="rect">
            <a:avLst/>
          </a:prstGeom>
        </p:spPr>
      </p:pic>
      <p:pic>
        <p:nvPicPr>
          <p:cNvPr id="25" name="Imagem 24" descr="Uma imagem com alimentação&#10;&#10;Descrição gerada automaticamente">
            <a:extLst>
              <a:ext uri="{FF2B5EF4-FFF2-40B4-BE49-F238E27FC236}">
                <a16:creationId xmlns:a16="http://schemas.microsoft.com/office/drawing/2014/main" id="{895AFB7A-278E-4A64-BB5B-FC26E6281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939" y="2677234"/>
            <a:ext cx="2650067" cy="2650067"/>
          </a:xfrm>
          <a:prstGeom prst="rect">
            <a:avLst/>
          </a:prstGeom>
        </p:spPr>
      </p:pic>
      <p:pic>
        <p:nvPicPr>
          <p:cNvPr id="26" name="Imagem 25" descr="Uma imagem com alimentação&#10;&#10;Descrição gerada automaticamente">
            <a:extLst>
              <a:ext uri="{FF2B5EF4-FFF2-40B4-BE49-F238E27FC236}">
                <a16:creationId xmlns:a16="http://schemas.microsoft.com/office/drawing/2014/main" id="{0D908A01-12CB-4A0C-A07B-A505AAC59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782" y="2677233"/>
            <a:ext cx="2650067" cy="2650067"/>
          </a:xfrm>
          <a:prstGeom prst="rect">
            <a:avLst/>
          </a:prstGeom>
        </p:spPr>
      </p:pic>
      <p:pic>
        <p:nvPicPr>
          <p:cNvPr id="27" name="Imagem 26" descr="Uma imagem com alimentação&#10;&#10;Descrição gerada automaticamente">
            <a:extLst>
              <a:ext uri="{FF2B5EF4-FFF2-40B4-BE49-F238E27FC236}">
                <a16:creationId xmlns:a16="http://schemas.microsoft.com/office/drawing/2014/main" id="{6563BDBC-4CB9-42D0-ACE2-30CF69B53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980" y="2677232"/>
            <a:ext cx="2650067" cy="265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81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9"/>
          <p:cNvSpPr txBox="1">
            <a:spLocks noGrp="1"/>
          </p:cNvSpPr>
          <p:nvPr>
            <p:ph type="title" idx="2"/>
          </p:nvPr>
        </p:nvSpPr>
        <p:spPr>
          <a:xfrm>
            <a:off x="1894840" y="399258"/>
            <a:ext cx="535432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500" dirty="0"/>
              <a:t>REBRANDING – ESTUDOS DE COR</a:t>
            </a:r>
            <a:br>
              <a:rPr lang="pt-PT" sz="2500" dirty="0"/>
            </a:br>
            <a:r>
              <a:rPr lang="pt-PT" sz="2500" dirty="0"/>
              <a:t>(MONOCROMÁTICO)</a:t>
            </a:r>
            <a:endParaRPr sz="2500" dirty="0"/>
          </a:p>
        </p:txBody>
      </p:sp>
      <p:sp>
        <p:nvSpPr>
          <p:cNvPr id="8" name="Google Shape;581;p66">
            <a:extLst>
              <a:ext uri="{FF2B5EF4-FFF2-40B4-BE49-F238E27FC236}">
                <a16:creationId xmlns:a16="http://schemas.microsoft.com/office/drawing/2014/main" id="{02CD1C3D-2BA9-4903-B586-90B6DF2852DC}"/>
              </a:ext>
            </a:extLst>
          </p:cNvPr>
          <p:cNvSpPr/>
          <p:nvPr/>
        </p:nvSpPr>
        <p:spPr>
          <a:xfrm>
            <a:off x="329450" y="2055630"/>
            <a:ext cx="1753350" cy="1703569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581;p66">
            <a:extLst>
              <a:ext uri="{FF2B5EF4-FFF2-40B4-BE49-F238E27FC236}">
                <a16:creationId xmlns:a16="http://schemas.microsoft.com/office/drawing/2014/main" id="{2C01D103-C1B3-45BF-8E2C-E76819B39C20}"/>
              </a:ext>
            </a:extLst>
          </p:cNvPr>
          <p:cNvSpPr/>
          <p:nvPr/>
        </p:nvSpPr>
        <p:spPr>
          <a:xfrm>
            <a:off x="2584970" y="2055630"/>
            <a:ext cx="1753350" cy="1703569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581;p66">
            <a:extLst>
              <a:ext uri="{FF2B5EF4-FFF2-40B4-BE49-F238E27FC236}">
                <a16:creationId xmlns:a16="http://schemas.microsoft.com/office/drawing/2014/main" id="{778BB56F-0276-4469-88DE-F50806767483}"/>
              </a:ext>
            </a:extLst>
          </p:cNvPr>
          <p:cNvSpPr/>
          <p:nvPr/>
        </p:nvSpPr>
        <p:spPr>
          <a:xfrm>
            <a:off x="4840490" y="2055630"/>
            <a:ext cx="1753350" cy="1703569"/>
          </a:xfrm>
          <a:prstGeom prst="roundRect">
            <a:avLst>
              <a:gd name="adj" fmla="val 16667"/>
            </a:avLst>
          </a:prstGeom>
          <a:solidFill>
            <a:schemeClr val="accent4">
              <a:lumMod val="75000"/>
            </a:scheme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581;p66">
            <a:extLst>
              <a:ext uri="{FF2B5EF4-FFF2-40B4-BE49-F238E27FC236}">
                <a16:creationId xmlns:a16="http://schemas.microsoft.com/office/drawing/2014/main" id="{E590982F-B7BA-40A0-B05C-3D5EF1581D36}"/>
              </a:ext>
            </a:extLst>
          </p:cNvPr>
          <p:cNvSpPr/>
          <p:nvPr/>
        </p:nvSpPr>
        <p:spPr>
          <a:xfrm>
            <a:off x="7096010" y="2055630"/>
            <a:ext cx="1753350" cy="1703569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E23A6C7-EEB7-470A-BD2A-F91D42C5AE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86" t="22030" r="16086" b="29233"/>
          <a:stretch/>
        </p:blipFill>
        <p:spPr>
          <a:xfrm>
            <a:off x="329450" y="2184400"/>
            <a:ext cx="1753350" cy="125984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DB98F847-DDC7-4E2E-AE4B-C9F7078FA4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86" t="22030" r="16086" b="29233"/>
          <a:stretch/>
        </p:blipFill>
        <p:spPr>
          <a:xfrm>
            <a:off x="2584970" y="2184400"/>
            <a:ext cx="1753350" cy="125984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BEF03C19-8607-4DF7-813F-198272C3C0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86" t="22030" r="16086" b="29233"/>
          <a:stretch/>
        </p:blipFill>
        <p:spPr>
          <a:xfrm>
            <a:off x="4840490" y="2277494"/>
            <a:ext cx="1753350" cy="125984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B089F440-C74E-4A37-9FF3-0521A0DAB4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86" t="22030" r="16086" b="29233"/>
          <a:stretch/>
        </p:blipFill>
        <p:spPr>
          <a:xfrm>
            <a:off x="7096010" y="2277494"/>
            <a:ext cx="1753350" cy="125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92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5"/>
          <p:cNvSpPr/>
          <p:nvPr/>
        </p:nvSpPr>
        <p:spPr>
          <a:xfrm>
            <a:off x="-213360" y="1482592"/>
            <a:ext cx="4897120" cy="864730"/>
          </a:xfrm>
          <a:prstGeom prst="rect">
            <a:avLst/>
          </a:prstGeom>
          <a:noFill/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211;p39">
            <a:extLst>
              <a:ext uri="{FF2B5EF4-FFF2-40B4-BE49-F238E27FC236}">
                <a16:creationId xmlns:a16="http://schemas.microsoft.com/office/drawing/2014/main" id="{FA574C64-2A49-43A0-BE06-70A6ADAC3E13}"/>
              </a:ext>
            </a:extLst>
          </p:cNvPr>
          <p:cNvSpPr txBox="1">
            <a:spLocks/>
          </p:cNvSpPr>
          <p:nvPr/>
        </p:nvSpPr>
        <p:spPr>
          <a:xfrm>
            <a:off x="2630105" y="378938"/>
            <a:ext cx="388379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cramento"/>
              <a:buNone/>
              <a:defRPr sz="30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cramento"/>
              <a:buNone/>
              <a:defRPr sz="30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cramento"/>
              <a:buNone/>
              <a:defRPr sz="30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cramento"/>
              <a:buNone/>
              <a:defRPr sz="30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cramento"/>
              <a:buNone/>
              <a:defRPr sz="30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cramento"/>
              <a:buNone/>
              <a:defRPr sz="30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cramento"/>
              <a:buNone/>
              <a:defRPr sz="30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cramento"/>
              <a:buNone/>
              <a:defRPr sz="30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9pPr>
          </a:lstStyle>
          <a:p>
            <a:r>
              <a:rPr lang="pt-PT" sz="2500" dirty="0"/>
              <a:t>REBRANDING – SLOGAN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CF4F2F5A-08B2-418D-9471-03A9FFF0431E}"/>
              </a:ext>
            </a:extLst>
          </p:cNvPr>
          <p:cNvSpPr txBox="1"/>
          <p:nvPr/>
        </p:nvSpPr>
        <p:spPr>
          <a:xfrm>
            <a:off x="194375" y="1684125"/>
            <a:ext cx="514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latin typeface="Arial Nova Cond Light" panose="020B0306020202020204" pitchFamily="34" charset="0"/>
              </a:rPr>
              <a:t>Não tenhas trabalho, anda ao Carvalho! 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189A5510-4C25-4A22-B1F7-D65C628D0584}"/>
              </a:ext>
            </a:extLst>
          </p:cNvPr>
          <p:cNvSpPr/>
          <p:nvPr/>
        </p:nvSpPr>
        <p:spPr>
          <a:xfrm>
            <a:off x="543560" y="2753346"/>
            <a:ext cx="7953669" cy="95410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pt-PT" dirty="0">
                <a:latin typeface="Arial Nova Cond Light" panose="020B0306020202020204" pitchFamily="34" charset="0"/>
              </a:rPr>
              <a:t>O slogan escolhido é propositado a cativar as pessoas, uma vez que, normalmente, quando as pessoas não querem ter trabalho a cozinhar, o que fazem é encomendar comida ou então dirigir-se a um restaurante. Assim sendo, tentamos idealizar uma maneira engraçada de o fazer, conjugando duas palavras que rimam (trabalho + Carvalho) e, ao mesmo tempo, que capte o olhar e a atenção dos clientes e que os leve a visitar este restaurante. </a:t>
            </a:r>
            <a:r>
              <a:rPr lang="pt-PT" dirty="0">
                <a:latin typeface="Nirmala UI" panose="020B0502040204020203" pitchFamily="34" charset="0"/>
                <a:cs typeface="Nirmala UI" panose="020B0502040204020203" pitchFamily="34" charset="0"/>
              </a:rPr>
              <a:t> </a:t>
            </a:r>
            <a:endParaRPr lang="pt-PT" dirty="0">
              <a:latin typeface="Arial Nova Cond Light" panose="020B0306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7DBA119-EB05-4FFC-89D8-4A27CEBBB935}"/>
              </a:ext>
            </a:extLst>
          </p:cNvPr>
          <p:cNvSpPr/>
          <p:nvPr/>
        </p:nvSpPr>
        <p:spPr>
          <a:xfrm>
            <a:off x="284480" y="1517580"/>
            <a:ext cx="8544560" cy="572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FA07AA5-3BCC-4878-8408-2F569622B939}"/>
              </a:ext>
            </a:extLst>
          </p:cNvPr>
          <p:cNvSpPr txBox="1"/>
          <p:nvPr/>
        </p:nvSpPr>
        <p:spPr>
          <a:xfrm>
            <a:off x="314960" y="1619264"/>
            <a:ext cx="270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 Light" panose="020B0306020202020204" pitchFamily="34" charset="0"/>
              </a:rPr>
              <a:t>AVENTAL DE BAR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79C8219-EFFB-429A-BF81-9952C995D9D4}"/>
              </a:ext>
            </a:extLst>
          </p:cNvPr>
          <p:cNvSpPr txBox="1"/>
          <p:nvPr/>
        </p:nvSpPr>
        <p:spPr>
          <a:xfrm>
            <a:off x="3203821" y="1619264"/>
            <a:ext cx="270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 Light" panose="020B0306020202020204" pitchFamily="34" charset="0"/>
              </a:rPr>
              <a:t>AVENTAL DE BAR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E6565EC-5188-4536-A46A-C8231B525CB7}"/>
              </a:ext>
            </a:extLst>
          </p:cNvPr>
          <p:cNvSpPr txBox="1"/>
          <p:nvPr/>
        </p:nvSpPr>
        <p:spPr>
          <a:xfrm>
            <a:off x="6092682" y="1619264"/>
            <a:ext cx="270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 Light" panose="020B0306020202020204" pitchFamily="34" charset="0"/>
              </a:rPr>
              <a:t>AVENTAL DE BAR</a:t>
            </a:r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8262F6AA-3FB2-4AE4-AEB7-310240A3375C}"/>
              </a:ext>
            </a:extLst>
          </p:cNvPr>
          <p:cNvCxnSpPr>
            <a:cxnSpLocks/>
          </p:cNvCxnSpPr>
          <p:nvPr/>
        </p:nvCxnSpPr>
        <p:spPr>
          <a:xfrm>
            <a:off x="3109543" y="2657981"/>
            <a:ext cx="0" cy="15022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62D037A0-661B-4563-AE53-FC36AE988B0B}"/>
              </a:ext>
            </a:extLst>
          </p:cNvPr>
          <p:cNvCxnSpPr>
            <a:cxnSpLocks/>
          </p:cNvCxnSpPr>
          <p:nvPr/>
        </p:nvCxnSpPr>
        <p:spPr>
          <a:xfrm>
            <a:off x="6177863" y="2657980"/>
            <a:ext cx="0" cy="15022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Imagem 3" descr="Uma imagem com caixa, símbolo, saco, autocarro&#10;&#10;Descrição gerada automaticamente">
            <a:extLst>
              <a:ext uri="{FF2B5EF4-FFF2-40B4-BE49-F238E27FC236}">
                <a16:creationId xmlns:a16="http://schemas.microsoft.com/office/drawing/2014/main" id="{DEF70AF9-25FD-4949-846D-24CEF25AB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58" y="2337187"/>
            <a:ext cx="2923381" cy="2143813"/>
          </a:xfrm>
          <a:prstGeom prst="rect">
            <a:avLst/>
          </a:prstGeom>
        </p:spPr>
      </p:pic>
      <p:pic>
        <p:nvPicPr>
          <p:cNvPr id="6" name="Imagem 5" descr="Uma imagem com preto, autocarro, sentado, computador&#10;&#10;Descrição gerada automaticamente">
            <a:extLst>
              <a:ext uri="{FF2B5EF4-FFF2-40B4-BE49-F238E27FC236}">
                <a16:creationId xmlns:a16="http://schemas.microsoft.com/office/drawing/2014/main" id="{CE8EF6EC-AC98-42D1-A486-411DE55843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77"/>
          <a:stretch/>
        </p:blipFill>
        <p:spPr>
          <a:xfrm>
            <a:off x="2891540" y="2176413"/>
            <a:ext cx="3193623" cy="2384100"/>
          </a:xfrm>
          <a:prstGeom prst="rect">
            <a:avLst/>
          </a:prstGeom>
        </p:spPr>
      </p:pic>
      <p:pic>
        <p:nvPicPr>
          <p:cNvPr id="12" name="Imagem 11" descr="Uma imagem com vermelho, sentado, símbolo, autocarro&#10;&#10;Descrição gerada automaticamente">
            <a:extLst>
              <a:ext uri="{FF2B5EF4-FFF2-40B4-BE49-F238E27FC236}">
                <a16:creationId xmlns:a16="http://schemas.microsoft.com/office/drawing/2014/main" id="{4E9691CF-FE45-462C-8584-E4BE4C8FB9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568" y="2278753"/>
            <a:ext cx="2974082" cy="2179420"/>
          </a:xfrm>
          <a:prstGeom prst="rect">
            <a:avLst/>
          </a:prstGeom>
        </p:spPr>
      </p:pic>
      <p:sp>
        <p:nvSpPr>
          <p:cNvPr id="24" name="Google Shape;211;p39">
            <a:extLst>
              <a:ext uri="{FF2B5EF4-FFF2-40B4-BE49-F238E27FC236}">
                <a16:creationId xmlns:a16="http://schemas.microsoft.com/office/drawing/2014/main" id="{2690399D-9A4E-471E-883B-F3BB378BCDD2}"/>
              </a:ext>
            </a:extLst>
          </p:cNvPr>
          <p:cNvSpPr txBox="1">
            <a:spLocks/>
          </p:cNvSpPr>
          <p:nvPr/>
        </p:nvSpPr>
        <p:spPr>
          <a:xfrm>
            <a:off x="1893505" y="399643"/>
            <a:ext cx="535699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9pPr>
          </a:lstStyle>
          <a:p>
            <a:r>
              <a:rPr lang="pt-PT" sz="2500"/>
              <a:t>REBRANDING – MERCHANDISING</a:t>
            </a:r>
            <a:endParaRPr lang="pt-PT" sz="2500" dirty="0"/>
          </a:p>
        </p:txBody>
      </p:sp>
    </p:spTree>
    <p:extLst>
      <p:ext uri="{BB962C8B-B14F-4D97-AF65-F5344CB8AC3E}">
        <p14:creationId xmlns:p14="http://schemas.microsoft.com/office/powerpoint/2010/main" val="1437722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7DBA119-EB05-4FFC-89D8-4A27CEBBB935}"/>
              </a:ext>
            </a:extLst>
          </p:cNvPr>
          <p:cNvSpPr/>
          <p:nvPr/>
        </p:nvSpPr>
        <p:spPr>
          <a:xfrm>
            <a:off x="284480" y="1517580"/>
            <a:ext cx="8544560" cy="572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FA07AA5-3BCC-4878-8408-2F569622B939}"/>
              </a:ext>
            </a:extLst>
          </p:cNvPr>
          <p:cNvSpPr txBox="1"/>
          <p:nvPr/>
        </p:nvSpPr>
        <p:spPr>
          <a:xfrm>
            <a:off x="314960" y="1619264"/>
            <a:ext cx="270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 Light" panose="020B0306020202020204" pitchFamily="34" charset="0"/>
              </a:rPr>
              <a:t>CAMISA DE MULHER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79C8219-EFFB-429A-BF81-9952C995D9D4}"/>
              </a:ext>
            </a:extLst>
          </p:cNvPr>
          <p:cNvSpPr txBox="1"/>
          <p:nvPr/>
        </p:nvSpPr>
        <p:spPr>
          <a:xfrm>
            <a:off x="3203821" y="1619264"/>
            <a:ext cx="270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 Light" panose="020B0306020202020204" pitchFamily="34" charset="0"/>
              </a:rPr>
              <a:t>POLO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E6565EC-5188-4536-A46A-C8231B525CB7}"/>
              </a:ext>
            </a:extLst>
          </p:cNvPr>
          <p:cNvSpPr txBox="1"/>
          <p:nvPr/>
        </p:nvSpPr>
        <p:spPr>
          <a:xfrm>
            <a:off x="6092682" y="1619264"/>
            <a:ext cx="270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 Light" panose="020B0306020202020204" pitchFamily="34" charset="0"/>
              </a:rPr>
              <a:t>JAQUETA</a:t>
            </a:r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8262F6AA-3FB2-4AE4-AEB7-310240A3375C}"/>
              </a:ext>
            </a:extLst>
          </p:cNvPr>
          <p:cNvCxnSpPr>
            <a:cxnSpLocks/>
          </p:cNvCxnSpPr>
          <p:nvPr/>
        </p:nvCxnSpPr>
        <p:spPr>
          <a:xfrm>
            <a:off x="3109543" y="2657981"/>
            <a:ext cx="0" cy="15022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62D037A0-661B-4563-AE53-FC36AE988B0B}"/>
              </a:ext>
            </a:extLst>
          </p:cNvPr>
          <p:cNvCxnSpPr>
            <a:cxnSpLocks/>
          </p:cNvCxnSpPr>
          <p:nvPr/>
        </p:nvCxnSpPr>
        <p:spPr>
          <a:xfrm>
            <a:off x="6177863" y="2657980"/>
            <a:ext cx="0" cy="15022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Google Shape;211;p39">
            <a:extLst>
              <a:ext uri="{FF2B5EF4-FFF2-40B4-BE49-F238E27FC236}">
                <a16:creationId xmlns:a16="http://schemas.microsoft.com/office/drawing/2014/main" id="{1A4A1736-7BEA-4A3B-9A44-1FBDF5A43369}"/>
              </a:ext>
            </a:extLst>
          </p:cNvPr>
          <p:cNvSpPr txBox="1">
            <a:spLocks/>
          </p:cNvSpPr>
          <p:nvPr/>
        </p:nvSpPr>
        <p:spPr>
          <a:xfrm>
            <a:off x="1893505" y="399643"/>
            <a:ext cx="535699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9pPr>
          </a:lstStyle>
          <a:p>
            <a:r>
              <a:rPr lang="pt-PT" sz="2500"/>
              <a:t>REBRANDING – MERCHANDISING</a:t>
            </a:r>
            <a:endParaRPr lang="pt-PT" sz="2500" dirty="0"/>
          </a:p>
        </p:txBody>
      </p:sp>
      <p:pic>
        <p:nvPicPr>
          <p:cNvPr id="6" name="Imagem 5" descr="Uma imagem com vestuário, camisa, manga, homem&#10;&#10;Descrição gerada automaticamente">
            <a:extLst>
              <a:ext uri="{FF2B5EF4-FFF2-40B4-BE49-F238E27FC236}">
                <a16:creationId xmlns:a16="http://schemas.microsoft.com/office/drawing/2014/main" id="{5F072926-9C80-47C5-B5CE-8A42232D5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564" y="2224346"/>
            <a:ext cx="2352392" cy="2640560"/>
          </a:xfrm>
          <a:prstGeom prst="rect">
            <a:avLst/>
          </a:prstGeom>
        </p:spPr>
      </p:pic>
      <p:pic>
        <p:nvPicPr>
          <p:cNvPr id="13" name="Imagem 12" descr="Uma imagem com vestuário, camisa, branco, pessoa&#10;&#10;Descrição gerada automaticamente">
            <a:extLst>
              <a:ext uri="{FF2B5EF4-FFF2-40B4-BE49-F238E27FC236}">
                <a16:creationId xmlns:a16="http://schemas.microsoft.com/office/drawing/2014/main" id="{8B3778B0-885C-4FC8-8F8C-6F2B6D42A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88" y="2191964"/>
            <a:ext cx="2776145" cy="2776145"/>
          </a:xfrm>
          <a:prstGeom prst="rect">
            <a:avLst/>
          </a:prstGeom>
        </p:spPr>
      </p:pic>
      <p:pic>
        <p:nvPicPr>
          <p:cNvPr id="15" name="Imagem 14" descr="Uma imagem com vestuário, pessoa, homem, cansativo&#10;&#10;Descrição gerada automaticamente">
            <a:extLst>
              <a:ext uri="{FF2B5EF4-FFF2-40B4-BE49-F238E27FC236}">
                <a16:creationId xmlns:a16="http://schemas.microsoft.com/office/drawing/2014/main" id="{E4324B5E-628B-4423-A51F-66B773A2D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42" y="1894910"/>
            <a:ext cx="3299431" cy="329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37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9"/>
          <p:cNvSpPr txBox="1">
            <a:spLocks noGrp="1"/>
          </p:cNvSpPr>
          <p:nvPr>
            <p:ph type="title" idx="2"/>
          </p:nvPr>
        </p:nvSpPr>
        <p:spPr>
          <a:xfrm>
            <a:off x="1893505" y="399643"/>
            <a:ext cx="535699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500" dirty="0"/>
              <a:t>REBRANDING – MERCHANDISING</a:t>
            </a:r>
            <a:endParaRPr sz="2500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7DBA119-EB05-4FFC-89D8-4A27CEBBB935}"/>
              </a:ext>
            </a:extLst>
          </p:cNvPr>
          <p:cNvSpPr/>
          <p:nvPr/>
        </p:nvSpPr>
        <p:spPr>
          <a:xfrm>
            <a:off x="284480" y="1517580"/>
            <a:ext cx="8544560" cy="572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FA07AA5-3BCC-4878-8408-2F569622B939}"/>
              </a:ext>
            </a:extLst>
          </p:cNvPr>
          <p:cNvSpPr txBox="1"/>
          <p:nvPr/>
        </p:nvSpPr>
        <p:spPr>
          <a:xfrm>
            <a:off x="314960" y="1619264"/>
            <a:ext cx="270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 Light" panose="020B0306020202020204" pitchFamily="34" charset="0"/>
              </a:rPr>
              <a:t>AVENTAL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79C8219-EFFB-429A-BF81-9952C995D9D4}"/>
              </a:ext>
            </a:extLst>
          </p:cNvPr>
          <p:cNvSpPr txBox="1"/>
          <p:nvPr/>
        </p:nvSpPr>
        <p:spPr>
          <a:xfrm>
            <a:off x="3203821" y="1619264"/>
            <a:ext cx="270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 Light" panose="020B0306020202020204" pitchFamily="34" charset="0"/>
              </a:rPr>
              <a:t>BANDEJA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E6565EC-5188-4536-A46A-C8231B525CB7}"/>
              </a:ext>
            </a:extLst>
          </p:cNvPr>
          <p:cNvSpPr txBox="1"/>
          <p:nvPr/>
        </p:nvSpPr>
        <p:spPr>
          <a:xfrm>
            <a:off x="6092682" y="1619264"/>
            <a:ext cx="270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 Light" panose="020B0306020202020204" pitchFamily="34" charset="0"/>
              </a:rPr>
              <a:t>BLOCO DE NOTAS C/CANETA</a:t>
            </a:r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8262F6AA-3FB2-4AE4-AEB7-310240A3375C}"/>
              </a:ext>
            </a:extLst>
          </p:cNvPr>
          <p:cNvCxnSpPr>
            <a:cxnSpLocks/>
          </p:cNvCxnSpPr>
          <p:nvPr/>
        </p:nvCxnSpPr>
        <p:spPr>
          <a:xfrm>
            <a:off x="3109543" y="2657981"/>
            <a:ext cx="0" cy="15022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62D037A0-661B-4563-AE53-FC36AE988B0B}"/>
              </a:ext>
            </a:extLst>
          </p:cNvPr>
          <p:cNvCxnSpPr>
            <a:cxnSpLocks/>
          </p:cNvCxnSpPr>
          <p:nvPr/>
        </p:nvCxnSpPr>
        <p:spPr>
          <a:xfrm>
            <a:off x="6177863" y="2657980"/>
            <a:ext cx="0" cy="15022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Imagem 3" descr="Uma imagem com branco, preto, saco, cama&#10;&#10;Descrição gerada automaticamente">
            <a:extLst>
              <a:ext uri="{FF2B5EF4-FFF2-40B4-BE49-F238E27FC236}">
                <a16:creationId xmlns:a16="http://schemas.microsoft.com/office/drawing/2014/main" id="{EAAA6C48-D24E-4962-92C1-5203A08977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36" r="27519"/>
          <a:stretch/>
        </p:blipFill>
        <p:spPr>
          <a:xfrm>
            <a:off x="923197" y="1947156"/>
            <a:ext cx="1459422" cy="3225544"/>
          </a:xfrm>
          <a:prstGeom prst="rect">
            <a:avLst/>
          </a:prstGeom>
        </p:spPr>
      </p:pic>
      <p:pic>
        <p:nvPicPr>
          <p:cNvPr id="6" name="Imagem 5" descr="Uma imagem com dispositivo&#10;&#10;Descrição gerada automaticamente">
            <a:extLst>
              <a:ext uri="{FF2B5EF4-FFF2-40B4-BE49-F238E27FC236}">
                <a16:creationId xmlns:a16="http://schemas.microsoft.com/office/drawing/2014/main" id="{EB8D4FE0-7B43-43E0-B914-8463E0515A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844"/>
          <a:stretch/>
        </p:blipFill>
        <p:spPr>
          <a:xfrm>
            <a:off x="2277201" y="2191963"/>
            <a:ext cx="4559117" cy="2735931"/>
          </a:xfrm>
          <a:prstGeom prst="rect">
            <a:avLst/>
          </a:prstGeom>
        </p:spPr>
      </p:pic>
      <p:pic>
        <p:nvPicPr>
          <p:cNvPr id="12" name="Imagem 11" descr="Uma imagem com circuito&#10;&#10;Descrição gerada automaticamente">
            <a:extLst>
              <a:ext uri="{FF2B5EF4-FFF2-40B4-BE49-F238E27FC236}">
                <a16:creationId xmlns:a16="http://schemas.microsoft.com/office/drawing/2014/main" id="{28BB96E8-35FB-46AB-9BA1-954846B70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9699" y="2424763"/>
            <a:ext cx="3620180" cy="241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21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3"/>
          <p:cNvSpPr/>
          <p:nvPr/>
        </p:nvSpPr>
        <p:spPr>
          <a:xfrm>
            <a:off x="947775" y="1740975"/>
            <a:ext cx="3380890" cy="3474900"/>
          </a:xfrm>
          <a:prstGeom prst="rect">
            <a:avLst/>
          </a:prstGeom>
          <a:noFill/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33"/>
          <p:cNvSpPr/>
          <p:nvPr/>
        </p:nvSpPr>
        <p:spPr>
          <a:xfrm>
            <a:off x="5104050" y="-236269"/>
            <a:ext cx="3380400" cy="4623600"/>
          </a:xfrm>
          <a:prstGeom prst="rect">
            <a:avLst/>
          </a:prstGeom>
          <a:noFill/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3"/>
          <p:cNvSpPr txBox="1">
            <a:spLocks noGrp="1"/>
          </p:cNvSpPr>
          <p:nvPr>
            <p:ph type="title"/>
          </p:nvPr>
        </p:nvSpPr>
        <p:spPr>
          <a:xfrm>
            <a:off x="896446" y="2879228"/>
            <a:ext cx="3483548" cy="87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dirty="0"/>
              <a:t>Restaurante “O Carvalho” </a:t>
            </a:r>
            <a:r>
              <a:rPr lang="pt-PT" sz="2000" dirty="0"/>
              <a:t>– Café Snack-Bar</a:t>
            </a:r>
            <a:endParaRPr sz="2000" dirty="0"/>
          </a:p>
        </p:txBody>
      </p:sp>
      <p:sp>
        <p:nvSpPr>
          <p:cNvPr id="162" name="Google Shape;162;p33"/>
          <p:cNvSpPr txBox="1">
            <a:spLocks noGrp="1"/>
          </p:cNvSpPr>
          <p:nvPr>
            <p:ph type="title" idx="2"/>
          </p:nvPr>
        </p:nvSpPr>
        <p:spPr>
          <a:xfrm>
            <a:off x="659550" y="325050"/>
            <a:ext cx="80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Estrutura</a:t>
            </a:r>
            <a:endParaRPr dirty="0"/>
          </a:p>
        </p:txBody>
      </p:sp>
      <p:sp>
        <p:nvSpPr>
          <p:cNvPr id="163" name="Google Shape;163;p33"/>
          <p:cNvSpPr txBox="1">
            <a:spLocks noGrp="1"/>
          </p:cNvSpPr>
          <p:nvPr>
            <p:ph type="title" idx="3"/>
          </p:nvPr>
        </p:nvSpPr>
        <p:spPr>
          <a:xfrm>
            <a:off x="5593764" y="1203431"/>
            <a:ext cx="2357590" cy="87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dirty="0"/>
              <a:t>Proposta</a:t>
            </a:r>
            <a:endParaRPr sz="2400" dirty="0"/>
          </a:p>
        </p:txBody>
      </p:sp>
      <p:sp>
        <p:nvSpPr>
          <p:cNvPr id="167" name="Google Shape;167;p33"/>
          <p:cNvSpPr txBox="1">
            <a:spLocks noGrp="1"/>
          </p:cNvSpPr>
          <p:nvPr>
            <p:ph type="title" idx="7"/>
          </p:nvPr>
        </p:nvSpPr>
        <p:spPr>
          <a:xfrm>
            <a:off x="1759220" y="1813137"/>
            <a:ext cx="1758000" cy="87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68" name="Google Shape;168;p33"/>
          <p:cNvSpPr txBox="1">
            <a:spLocks noGrp="1"/>
          </p:cNvSpPr>
          <p:nvPr>
            <p:ph type="title" idx="8"/>
          </p:nvPr>
        </p:nvSpPr>
        <p:spPr>
          <a:xfrm>
            <a:off x="5893559" y="749216"/>
            <a:ext cx="1758000" cy="87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F05D164-9CB3-450B-9B43-F18312FF3856}"/>
              </a:ext>
            </a:extLst>
          </p:cNvPr>
          <p:cNvSpPr/>
          <p:nvPr/>
        </p:nvSpPr>
        <p:spPr>
          <a:xfrm>
            <a:off x="5224600" y="2530448"/>
            <a:ext cx="31392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Roboto Condensed Light" panose="020B0604020202020204" charset="0"/>
              <a:buChar char="›"/>
            </a:pPr>
            <a:r>
              <a:rPr lang="pt-PT" sz="1600" dirty="0">
                <a:latin typeface="Arial Nova Cond Light" panose="020B0306020202020204" pitchFamily="34" charset="0"/>
              </a:rPr>
              <a:t>REBRANDING:</a:t>
            </a:r>
          </a:p>
          <a:p>
            <a:pPr lvl="0"/>
            <a:r>
              <a:rPr lang="pt-PT" sz="1600" dirty="0">
                <a:latin typeface="Arial Nova Cond Light" panose="020B0306020202020204" pitchFamily="34" charset="0"/>
              </a:rPr>
              <a:t>	LOGÓTIPO</a:t>
            </a:r>
          </a:p>
          <a:p>
            <a:pPr lvl="0"/>
            <a:r>
              <a:rPr lang="pt-PT" sz="1600" dirty="0">
                <a:latin typeface="Arial Nova Cond Light" panose="020B0306020202020204" pitchFamily="34" charset="0"/>
              </a:rPr>
              <a:t>	SLOGAN</a:t>
            </a:r>
          </a:p>
          <a:p>
            <a:pPr lvl="0"/>
            <a:r>
              <a:rPr lang="pt-PT" sz="1600" dirty="0">
                <a:latin typeface="Arial Nova Cond Light" panose="020B0306020202020204" pitchFamily="34" charset="0"/>
              </a:rPr>
              <a:t>	ASSINATURA</a:t>
            </a:r>
          </a:p>
          <a:p>
            <a:pPr marL="285750" lvl="0" indent="-285750">
              <a:buFont typeface="Roboto Condensed Light" panose="020B0604020202020204" charset="0"/>
              <a:buChar char="›"/>
            </a:pPr>
            <a:r>
              <a:rPr lang="pt-PT" sz="1600" dirty="0">
                <a:latin typeface="Arial Nova Cond Light" panose="020B0306020202020204" pitchFamily="34" charset="0"/>
              </a:rPr>
              <a:t>CRIAÇÃO DE REDES SOCIAIS COMO O INSTAGRAM E FACEBOOK</a:t>
            </a:r>
          </a:p>
        </p:txBody>
      </p:sp>
      <p:sp>
        <p:nvSpPr>
          <p:cNvPr id="26" name="Google Shape;535;p39">
            <a:extLst>
              <a:ext uri="{FF2B5EF4-FFF2-40B4-BE49-F238E27FC236}">
                <a16:creationId xmlns:a16="http://schemas.microsoft.com/office/drawing/2014/main" id="{7318A1DE-3D48-4ECE-9611-D6633796301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46550" y="3891401"/>
            <a:ext cx="38451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 Nova Cond Light" panose="020B0306020202020204" pitchFamily="34" charset="0"/>
              <a:buChar char="›"/>
            </a:pPr>
            <a:r>
              <a:rPr lang="pt-PT" sz="1600" dirty="0">
                <a:latin typeface="Arial Nova Cond Light" panose="020B0306020202020204" pitchFamily="34" charset="0"/>
              </a:rPr>
              <a:t>BREVE CONTEXTUALIZAÇÃO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 Nova Cond Light" panose="020B0306020202020204" pitchFamily="34" charset="0"/>
              <a:buChar char="›"/>
            </a:pPr>
            <a:r>
              <a:rPr lang="pt-PT" sz="1600" dirty="0">
                <a:latin typeface="Arial Nova Cond Light" panose="020B0306020202020204" pitchFamily="34" charset="0"/>
              </a:rPr>
              <a:t>ANÁLISE SWOT</a:t>
            </a:r>
          </a:p>
          <a:p>
            <a:pPr marL="285750" indent="-285750" algn="l">
              <a:buFont typeface="Arial Nova Cond Light" panose="020B0306020202020204" pitchFamily="34" charset="0"/>
              <a:buChar char="›"/>
            </a:pPr>
            <a:r>
              <a:rPr lang="pt-PT" sz="1600" dirty="0">
                <a:latin typeface="Arial Nova Cond Light" panose="020B0306020202020204" pitchFamily="34" charset="0"/>
              </a:rPr>
              <a:t>A EMPRESA ANTES DE NÓS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 Nova Cond Light" panose="020B0306020202020204" pitchFamily="34" charset="0"/>
              <a:buChar char="›"/>
            </a:pPr>
            <a:r>
              <a:rPr lang="pt-PT" sz="1600" dirty="0">
                <a:latin typeface="Arial Nova Cond Light" panose="020B0306020202020204" pitchFamily="34" charset="0"/>
              </a:rPr>
              <a:t>REFLEXÃO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7DBA119-EB05-4FFC-89D8-4A27CEBBB935}"/>
              </a:ext>
            </a:extLst>
          </p:cNvPr>
          <p:cNvSpPr/>
          <p:nvPr/>
        </p:nvSpPr>
        <p:spPr>
          <a:xfrm>
            <a:off x="284480" y="1517580"/>
            <a:ext cx="8544560" cy="572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FA07AA5-3BCC-4878-8408-2F569622B939}"/>
              </a:ext>
            </a:extLst>
          </p:cNvPr>
          <p:cNvSpPr txBox="1"/>
          <p:nvPr/>
        </p:nvSpPr>
        <p:spPr>
          <a:xfrm>
            <a:off x="314960" y="1517580"/>
            <a:ext cx="2705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 Light" panose="020B0306020202020204" pitchFamily="34" charset="0"/>
              </a:rPr>
              <a:t>DISPENSADOR DE GUARDANAPOS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79C8219-EFFB-429A-BF81-9952C995D9D4}"/>
              </a:ext>
            </a:extLst>
          </p:cNvPr>
          <p:cNvSpPr txBox="1"/>
          <p:nvPr/>
        </p:nvSpPr>
        <p:spPr>
          <a:xfrm>
            <a:off x="3203821" y="1619264"/>
            <a:ext cx="270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 Light" panose="020B0306020202020204" pitchFamily="34" charset="0"/>
              </a:rPr>
              <a:t>CHÁVENA DE CAFÉ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E6565EC-5188-4536-A46A-C8231B525CB7}"/>
              </a:ext>
            </a:extLst>
          </p:cNvPr>
          <p:cNvSpPr txBox="1"/>
          <p:nvPr/>
        </p:nvSpPr>
        <p:spPr>
          <a:xfrm>
            <a:off x="6092682" y="1619264"/>
            <a:ext cx="270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 Light" panose="020B0306020202020204" pitchFamily="34" charset="0"/>
              </a:rPr>
              <a:t>PRATO</a:t>
            </a:r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8262F6AA-3FB2-4AE4-AEB7-310240A3375C}"/>
              </a:ext>
            </a:extLst>
          </p:cNvPr>
          <p:cNvCxnSpPr>
            <a:cxnSpLocks/>
          </p:cNvCxnSpPr>
          <p:nvPr/>
        </p:nvCxnSpPr>
        <p:spPr>
          <a:xfrm>
            <a:off x="3109543" y="2657981"/>
            <a:ext cx="0" cy="15022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62D037A0-661B-4563-AE53-FC36AE988B0B}"/>
              </a:ext>
            </a:extLst>
          </p:cNvPr>
          <p:cNvCxnSpPr>
            <a:cxnSpLocks/>
          </p:cNvCxnSpPr>
          <p:nvPr/>
        </p:nvCxnSpPr>
        <p:spPr>
          <a:xfrm>
            <a:off x="6177863" y="2657980"/>
            <a:ext cx="0" cy="15022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Google Shape;211;p39">
            <a:extLst>
              <a:ext uri="{FF2B5EF4-FFF2-40B4-BE49-F238E27FC236}">
                <a16:creationId xmlns:a16="http://schemas.microsoft.com/office/drawing/2014/main" id="{9BAD7ACB-B8B6-404B-8116-D1D5CD42445C}"/>
              </a:ext>
            </a:extLst>
          </p:cNvPr>
          <p:cNvSpPr txBox="1">
            <a:spLocks/>
          </p:cNvSpPr>
          <p:nvPr/>
        </p:nvSpPr>
        <p:spPr>
          <a:xfrm>
            <a:off x="1893505" y="399643"/>
            <a:ext cx="535699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9pPr>
          </a:lstStyle>
          <a:p>
            <a:r>
              <a:rPr lang="pt-PT" sz="2500"/>
              <a:t>REBRANDING – MERCHANDISING</a:t>
            </a:r>
            <a:endParaRPr lang="pt-PT" sz="2500" dirty="0"/>
          </a:p>
        </p:txBody>
      </p:sp>
      <p:pic>
        <p:nvPicPr>
          <p:cNvPr id="6" name="Imagem 5" descr="Uma imagem com chávena, café, mesa, sentado&#10;&#10;Descrição gerada automaticamente">
            <a:extLst>
              <a:ext uri="{FF2B5EF4-FFF2-40B4-BE49-F238E27FC236}">
                <a16:creationId xmlns:a16="http://schemas.microsoft.com/office/drawing/2014/main" id="{33F628EA-667A-4494-8F96-9F6EB8EF99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39"/>
          <a:stretch/>
        </p:blipFill>
        <p:spPr>
          <a:xfrm>
            <a:off x="3209488" y="2090280"/>
            <a:ext cx="2922918" cy="2711918"/>
          </a:xfrm>
          <a:prstGeom prst="rect">
            <a:avLst/>
          </a:prstGeom>
        </p:spPr>
      </p:pic>
      <p:pic>
        <p:nvPicPr>
          <p:cNvPr id="13" name="Imagem 12" descr="Uma imagem com sentado, preto, pequeno, mesa&#10;&#10;Descrição gerada automaticamente">
            <a:extLst>
              <a:ext uri="{FF2B5EF4-FFF2-40B4-BE49-F238E27FC236}">
                <a16:creationId xmlns:a16="http://schemas.microsoft.com/office/drawing/2014/main" id="{D7261E0B-1725-427C-96EE-C33DA7569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97" y="1861637"/>
            <a:ext cx="3169204" cy="3169204"/>
          </a:xfrm>
          <a:prstGeom prst="rect">
            <a:avLst/>
          </a:prstGeom>
        </p:spPr>
      </p:pic>
      <p:pic>
        <p:nvPicPr>
          <p:cNvPr id="15" name="Imagem 14" descr="Uma imagem com interior, preto, sentado, branco&#10;&#10;Descrição gerada automaticamente">
            <a:extLst>
              <a:ext uri="{FF2B5EF4-FFF2-40B4-BE49-F238E27FC236}">
                <a16:creationId xmlns:a16="http://schemas.microsoft.com/office/drawing/2014/main" id="{548ABE4B-4EBF-468F-B61D-FB60BF9DF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8779" y="2191964"/>
            <a:ext cx="2727299" cy="271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82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7DBA119-EB05-4FFC-89D8-4A27CEBBB935}"/>
              </a:ext>
            </a:extLst>
          </p:cNvPr>
          <p:cNvSpPr/>
          <p:nvPr/>
        </p:nvSpPr>
        <p:spPr>
          <a:xfrm>
            <a:off x="284480" y="1517580"/>
            <a:ext cx="8544560" cy="572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FA07AA5-3BCC-4878-8408-2F569622B939}"/>
              </a:ext>
            </a:extLst>
          </p:cNvPr>
          <p:cNvSpPr txBox="1"/>
          <p:nvPr/>
        </p:nvSpPr>
        <p:spPr>
          <a:xfrm>
            <a:off x="1014340" y="1619264"/>
            <a:ext cx="2963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 Light" panose="020B0306020202020204" pitchFamily="34" charset="0"/>
              </a:rPr>
              <a:t>PLACA DOS PRATOS - FRENTE</a:t>
            </a:r>
          </a:p>
        </p:txBody>
      </p: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62D037A0-661B-4563-AE53-FC36AE988B0B}"/>
              </a:ext>
            </a:extLst>
          </p:cNvPr>
          <p:cNvCxnSpPr>
            <a:cxnSpLocks/>
          </p:cNvCxnSpPr>
          <p:nvPr/>
        </p:nvCxnSpPr>
        <p:spPr>
          <a:xfrm>
            <a:off x="4653863" y="2703830"/>
            <a:ext cx="0" cy="15022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Google Shape;211;p39">
            <a:extLst>
              <a:ext uri="{FF2B5EF4-FFF2-40B4-BE49-F238E27FC236}">
                <a16:creationId xmlns:a16="http://schemas.microsoft.com/office/drawing/2014/main" id="{479A33FB-F7D6-43A4-8530-D08898670D1B}"/>
              </a:ext>
            </a:extLst>
          </p:cNvPr>
          <p:cNvSpPr txBox="1">
            <a:spLocks/>
          </p:cNvSpPr>
          <p:nvPr/>
        </p:nvSpPr>
        <p:spPr>
          <a:xfrm>
            <a:off x="1893505" y="399643"/>
            <a:ext cx="535699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9pPr>
          </a:lstStyle>
          <a:p>
            <a:r>
              <a:rPr lang="pt-PT" sz="2500"/>
              <a:t>REBRANDING – MERCHANDISING</a:t>
            </a:r>
            <a:endParaRPr lang="pt-PT" sz="2500" dirty="0"/>
          </a:p>
        </p:txBody>
      </p:sp>
      <p:pic>
        <p:nvPicPr>
          <p:cNvPr id="6" name="Imagem 5" descr="Uma imagem com texto, símbolo, mesa&#10;&#10;Descrição gerada automaticamente">
            <a:extLst>
              <a:ext uri="{FF2B5EF4-FFF2-40B4-BE49-F238E27FC236}">
                <a16:creationId xmlns:a16="http://schemas.microsoft.com/office/drawing/2014/main" id="{D2685717-2C62-4E19-8398-D6AD7BFF7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280" y="1960769"/>
            <a:ext cx="3221633" cy="3157200"/>
          </a:xfrm>
          <a:prstGeom prst="rect">
            <a:avLst/>
          </a:prstGeom>
        </p:spPr>
      </p:pic>
      <p:pic>
        <p:nvPicPr>
          <p:cNvPr id="13" name="Imagem 12" descr="Uma imagem com símbolo, mesa&#10;&#10;Descrição gerada automaticamente">
            <a:extLst>
              <a:ext uri="{FF2B5EF4-FFF2-40B4-BE49-F238E27FC236}">
                <a16:creationId xmlns:a16="http://schemas.microsoft.com/office/drawing/2014/main" id="{2080A875-D3B5-4D0B-8B02-0F2C7CEDA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077" y="1988116"/>
            <a:ext cx="3246279" cy="3155384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FCD3C288-15FB-427D-8082-4C5B9234A475}"/>
              </a:ext>
            </a:extLst>
          </p:cNvPr>
          <p:cNvSpPr txBox="1"/>
          <p:nvPr/>
        </p:nvSpPr>
        <p:spPr>
          <a:xfrm>
            <a:off x="5515220" y="1591437"/>
            <a:ext cx="2963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 Light" panose="020B0306020202020204" pitchFamily="34" charset="0"/>
              </a:rPr>
              <a:t>PLACA DOS PRATOS - TRÁS</a:t>
            </a:r>
          </a:p>
        </p:txBody>
      </p:sp>
    </p:spTree>
    <p:extLst>
      <p:ext uri="{BB962C8B-B14F-4D97-AF65-F5344CB8AC3E}">
        <p14:creationId xmlns:p14="http://schemas.microsoft.com/office/powerpoint/2010/main" val="460089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7DBA119-EB05-4FFC-89D8-4A27CEBBB935}"/>
              </a:ext>
            </a:extLst>
          </p:cNvPr>
          <p:cNvSpPr/>
          <p:nvPr/>
        </p:nvSpPr>
        <p:spPr>
          <a:xfrm>
            <a:off x="284480" y="1517580"/>
            <a:ext cx="8544560" cy="572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FA07AA5-3BCC-4878-8408-2F569622B939}"/>
              </a:ext>
            </a:extLst>
          </p:cNvPr>
          <p:cNvSpPr txBox="1"/>
          <p:nvPr/>
        </p:nvSpPr>
        <p:spPr>
          <a:xfrm>
            <a:off x="1014341" y="1619264"/>
            <a:ext cx="270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 Light" panose="020B0306020202020204" pitchFamily="34" charset="0"/>
              </a:rPr>
              <a:t>PROTÓTIPO DE PAREDE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E6565EC-5188-4536-A46A-C8231B525CB7}"/>
              </a:ext>
            </a:extLst>
          </p:cNvPr>
          <p:cNvSpPr txBox="1"/>
          <p:nvPr/>
        </p:nvSpPr>
        <p:spPr>
          <a:xfrm>
            <a:off x="5242562" y="1619264"/>
            <a:ext cx="2887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 Light" panose="020B0306020202020204" pitchFamily="34" charset="0"/>
              </a:rPr>
              <a:t>TOALHA DE MESA INDIVIDUAL</a:t>
            </a:r>
          </a:p>
        </p:txBody>
      </p: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62D037A0-661B-4563-AE53-FC36AE988B0B}"/>
              </a:ext>
            </a:extLst>
          </p:cNvPr>
          <p:cNvCxnSpPr>
            <a:cxnSpLocks/>
          </p:cNvCxnSpPr>
          <p:nvPr/>
        </p:nvCxnSpPr>
        <p:spPr>
          <a:xfrm>
            <a:off x="4653863" y="2703830"/>
            <a:ext cx="0" cy="15022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Google Shape;211;p39">
            <a:extLst>
              <a:ext uri="{FF2B5EF4-FFF2-40B4-BE49-F238E27FC236}">
                <a16:creationId xmlns:a16="http://schemas.microsoft.com/office/drawing/2014/main" id="{479A33FB-F7D6-43A4-8530-D08898670D1B}"/>
              </a:ext>
            </a:extLst>
          </p:cNvPr>
          <p:cNvSpPr txBox="1">
            <a:spLocks/>
          </p:cNvSpPr>
          <p:nvPr/>
        </p:nvSpPr>
        <p:spPr>
          <a:xfrm>
            <a:off x="1893505" y="399643"/>
            <a:ext cx="535699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9pPr>
          </a:lstStyle>
          <a:p>
            <a:r>
              <a:rPr lang="pt-PT" sz="2500"/>
              <a:t>REBRANDING – MERCHANDISING</a:t>
            </a:r>
            <a:endParaRPr lang="pt-PT" sz="25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55359C6-12D9-4A2B-90F3-1F95E26A5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519" y="2191964"/>
            <a:ext cx="3679717" cy="2611820"/>
          </a:xfrm>
          <a:prstGeom prst="rect">
            <a:avLst/>
          </a:prstGeom>
        </p:spPr>
      </p:pic>
      <p:pic>
        <p:nvPicPr>
          <p:cNvPr id="6" name="Imagem 5" descr="Uma imagem com captura de ecrã&#10;&#10;Descrição gerada automaticamente">
            <a:extLst>
              <a:ext uri="{FF2B5EF4-FFF2-40B4-BE49-F238E27FC236}">
                <a16:creationId xmlns:a16="http://schemas.microsoft.com/office/drawing/2014/main" id="{04AAD6F2-5777-4E8B-9F91-7032E8EB7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53" y="2578651"/>
            <a:ext cx="4191854" cy="175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07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7DBA119-EB05-4FFC-89D8-4A27CEBBB935}"/>
              </a:ext>
            </a:extLst>
          </p:cNvPr>
          <p:cNvSpPr/>
          <p:nvPr/>
        </p:nvSpPr>
        <p:spPr>
          <a:xfrm>
            <a:off x="284480" y="1517580"/>
            <a:ext cx="8544560" cy="572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FA07AA5-3BCC-4878-8408-2F569622B939}"/>
              </a:ext>
            </a:extLst>
          </p:cNvPr>
          <p:cNvSpPr txBox="1"/>
          <p:nvPr/>
        </p:nvSpPr>
        <p:spPr>
          <a:xfrm>
            <a:off x="1014341" y="1619264"/>
            <a:ext cx="270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 Light" panose="020B0306020202020204" pitchFamily="34" charset="0"/>
              </a:rPr>
              <a:t>CARTÃO DE VISITA - FRENTE</a:t>
            </a:r>
          </a:p>
        </p:txBody>
      </p: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62D037A0-661B-4563-AE53-FC36AE988B0B}"/>
              </a:ext>
            </a:extLst>
          </p:cNvPr>
          <p:cNvCxnSpPr>
            <a:cxnSpLocks/>
          </p:cNvCxnSpPr>
          <p:nvPr/>
        </p:nvCxnSpPr>
        <p:spPr>
          <a:xfrm>
            <a:off x="4653863" y="2703830"/>
            <a:ext cx="0" cy="15022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Google Shape;211;p39">
            <a:extLst>
              <a:ext uri="{FF2B5EF4-FFF2-40B4-BE49-F238E27FC236}">
                <a16:creationId xmlns:a16="http://schemas.microsoft.com/office/drawing/2014/main" id="{479A33FB-F7D6-43A4-8530-D08898670D1B}"/>
              </a:ext>
            </a:extLst>
          </p:cNvPr>
          <p:cNvSpPr txBox="1">
            <a:spLocks/>
          </p:cNvSpPr>
          <p:nvPr/>
        </p:nvSpPr>
        <p:spPr>
          <a:xfrm>
            <a:off x="1893505" y="399643"/>
            <a:ext cx="535699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9pPr>
          </a:lstStyle>
          <a:p>
            <a:r>
              <a:rPr lang="pt-PT" sz="2500" dirty="0"/>
              <a:t>REBRANDING – MERCHANDISING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B9D9DDB-2EAA-46DB-B149-F175EC45C76F}"/>
              </a:ext>
            </a:extLst>
          </p:cNvPr>
          <p:cNvSpPr txBox="1"/>
          <p:nvPr/>
        </p:nvSpPr>
        <p:spPr>
          <a:xfrm>
            <a:off x="5423783" y="1619264"/>
            <a:ext cx="270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 Light" panose="020B0306020202020204" pitchFamily="34" charset="0"/>
              </a:rPr>
              <a:t>CARTÃO DE VISITA - TRÁS</a:t>
            </a:r>
          </a:p>
        </p:txBody>
      </p:sp>
      <p:pic>
        <p:nvPicPr>
          <p:cNvPr id="4" name="Imagem 3" descr="Uma imagem com texto, mapa&#10;&#10;Descrição gerada automaticamente">
            <a:extLst>
              <a:ext uri="{FF2B5EF4-FFF2-40B4-BE49-F238E27FC236}">
                <a16:creationId xmlns:a16="http://schemas.microsoft.com/office/drawing/2014/main" id="{5A69B2EC-86F6-4D2F-BB6B-1F30E5646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120" y="2290303"/>
            <a:ext cx="4076242" cy="2329281"/>
          </a:xfrm>
          <a:prstGeom prst="rect">
            <a:avLst/>
          </a:prstGeom>
        </p:spPr>
      </p:pic>
      <p:pic>
        <p:nvPicPr>
          <p:cNvPr id="6" name="Imagem 5" descr="Uma imagem com jogo, quadro, jovem&#10;&#10;Descrição gerada automaticamente">
            <a:extLst>
              <a:ext uri="{FF2B5EF4-FFF2-40B4-BE49-F238E27FC236}">
                <a16:creationId xmlns:a16="http://schemas.microsoft.com/office/drawing/2014/main" id="{56D95376-88BF-4C9D-886D-27DB0A1DF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59" y="2290302"/>
            <a:ext cx="4076242" cy="232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2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7DBA119-EB05-4FFC-89D8-4A27CEBBB935}"/>
              </a:ext>
            </a:extLst>
          </p:cNvPr>
          <p:cNvSpPr/>
          <p:nvPr/>
        </p:nvSpPr>
        <p:spPr>
          <a:xfrm>
            <a:off x="233680" y="1663223"/>
            <a:ext cx="3921760" cy="572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FA07AA5-3BCC-4878-8408-2F569622B939}"/>
              </a:ext>
            </a:extLst>
          </p:cNvPr>
          <p:cNvSpPr txBox="1"/>
          <p:nvPr/>
        </p:nvSpPr>
        <p:spPr>
          <a:xfrm>
            <a:off x="841621" y="1764907"/>
            <a:ext cx="270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 Light" panose="020B0306020202020204" pitchFamily="34" charset="0"/>
              </a:rPr>
              <a:t>EMENTA</a:t>
            </a:r>
          </a:p>
        </p:txBody>
      </p:sp>
      <p:sp>
        <p:nvSpPr>
          <p:cNvPr id="12" name="Google Shape;211;p39">
            <a:extLst>
              <a:ext uri="{FF2B5EF4-FFF2-40B4-BE49-F238E27FC236}">
                <a16:creationId xmlns:a16="http://schemas.microsoft.com/office/drawing/2014/main" id="{479A33FB-F7D6-43A4-8530-D08898670D1B}"/>
              </a:ext>
            </a:extLst>
          </p:cNvPr>
          <p:cNvSpPr txBox="1">
            <a:spLocks/>
          </p:cNvSpPr>
          <p:nvPr/>
        </p:nvSpPr>
        <p:spPr>
          <a:xfrm>
            <a:off x="125665" y="663761"/>
            <a:ext cx="4268933" cy="521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9pPr>
          </a:lstStyle>
          <a:p>
            <a:r>
              <a:rPr lang="pt-PT" sz="2500" dirty="0"/>
              <a:t>REBRANDING – MERCHANDISING</a:t>
            </a:r>
          </a:p>
        </p:txBody>
      </p:sp>
      <p:pic>
        <p:nvPicPr>
          <p:cNvPr id="4" name="Imagem 3" descr="Uma imagem com captura de ecrã&#10;&#10;Descrição gerada automaticamente">
            <a:extLst>
              <a:ext uri="{FF2B5EF4-FFF2-40B4-BE49-F238E27FC236}">
                <a16:creationId xmlns:a16="http://schemas.microsoft.com/office/drawing/2014/main" id="{BB414CBB-B9E7-4214-9D47-1DDC6C3A0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403" y="0"/>
            <a:ext cx="397335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03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11;p39">
            <a:extLst>
              <a:ext uri="{FF2B5EF4-FFF2-40B4-BE49-F238E27FC236}">
                <a16:creationId xmlns:a16="http://schemas.microsoft.com/office/drawing/2014/main" id="{B00D6AC8-7751-4AF9-913A-9DE18FACF363}"/>
              </a:ext>
            </a:extLst>
          </p:cNvPr>
          <p:cNvSpPr txBox="1">
            <a:spLocks/>
          </p:cNvSpPr>
          <p:nvPr/>
        </p:nvSpPr>
        <p:spPr>
          <a:xfrm>
            <a:off x="2531712" y="389483"/>
            <a:ext cx="408057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9pPr>
          </a:lstStyle>
          <a:p>
            <a:r>
              <a:rPr lang="pt-PT" sz="2500" dirty="0"/>
              <a:t>PACK DE 5 PUBLICAÇÕES</a:t>
            </a:r>
          </a:p>
        </p:txBody>
      </p:sp>
      <p:pic>
        <p:nvPicPr>
          <p:cNvPr id="5" name="Imagem 4" descr="Uma imagem com alimentação, fotografia, prato, mesa&#10;&#10;Descrição gerada automaticamente">
            <a:extLst>
              <a:ext uri="{FF2B5EF4-FFF2-40B4-BE49-F238E27FC236}">
                <a16:creationId xmlns:a16="http://schemas.microsoft.com/office/drawing/2014/main" id="{C00BBF2F-C426-47E3-8F00-9EA71B6C6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604" y="1338701"/>
            <a:ext cx="2794029" cy="2794029"/>
          </a:xfrm>
          <a:prstGeom prst="rect">
            <a:avLst/>
          </a:prstGeom>
        </p:spPr>
      </p:pic>
      <p:pic>
        <p:nvPicPr>
          <p:cNvPr id="7" name="Imagem 6" descr="Uma imagem com alimentação, mesa, prato, sentado&#10;&#10;Descrição gerada automaticamente">
            <a:extLst>
              <a:ext uri="{FF2B5EF4-FFF2-40B4-BE49-F238E27FC236}">
                <a16:creationId xmlns:a16="http://schemas.microsoft.com/office/drawing/2014/main" id="{78ADBE65-B0DD-4098-9FAE-9A61BF61F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409" y="2028982"/>
            <a:ext cx="2794029" cy="2794029"/>
          </a:xfrm>
          <a:prstGeom prst="rect">
            <a:avLst/>
          </a:prstGeom>
        </p:spPr>
      </p:pic>
      <p:pic>
        <p:nvPicPr>
          <p:cNvPr id="15" name="Imagem 14" descr="Uma imagem com mesa, alimentação, prato, sentado&#10;&#10;Descrição gerada automaticamente">
            <a:extLst>
              <a:ext uri="{FF2B5EF4-FFF2-40B4-BE49-F238E27FC236}">
                <a16:creationId xmlns:a16="http://schemas.microsoft.com/office/drawing/2014/main" id="{95F842DF-AA43-4CAF-ABEF-0C0542C07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14" y="1338701"/>
            <a:ext cx="2794029" cy="279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65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11;p39">
            <a:extLst>
              <a:ext uri="{FF2B5EF4-FFF2-40B4-BE49-F238E27FC236}">
                <a16:creationId xmlns:a16="http://schemas.microsoft.com/office/drawing/2014/main" id="{B00D6AC8-7751-4AF9-913A-9DE18FACF363}"/>
              </a:ext>
            </a:extLst>
          </p:cNvPr>
          <p:cNvSpPr txBox="1">
            <a:spLocks/>
          </p:cNvSpPr>
          <p:nvPr/>
        </p:nvSpPr>
        <p:spPr>
          <a:xfrm>
            <a:off x="2531712" y="389483"/>
            <a:ext cx="408057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9pPr>
          </a:lstStyle>
          <a:p>
            <a:r>
              <a:rPr lang="pt-PT" sz="2500" dirty="0"/>
              <a:t>PACK DE 5 PUBLICAÇÕES</a:t>
            </a:r>
          </a:p>
        </p:txBody>
      </p:sp>
      <p:pic>
        <p:nvPicPr>
          <p:cNvPr id="9" name="Imagem 8" descr="Uma imagem com alimentação, mesa, sentado, prato&#10;&#10;Descrição gerada automaticamente">
            <a:extLst>
              <a:ext uri="{FF2B5EF4-FFF2-40B4-BE49-F238E27FC236}">
                <a16:creationId xmlns:a16="http://schemas.microsoft.com/office/drawing/2014/main" id="{63616EC1-E1A1-4CAD-BAFD-C56246C70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000" y="1246272"/>
            <a:ext cx="3110573" cy="3110573"/>
          </a:xfrm>
          <a:prstGeom prst="rect">
            <a:avLst/>
          </a:prstGeom>
        </p:spPr>
      </p:pic>
      <p:pic>
        <p:nvPicPr>
          <p:cNvPr id="13" name="Imagem 12" descr="Uma imagem com alimentação&#10;&#10;Descrição gerada automaticamente">
            <a:extLst>
              <a:ext uri="{FF2B5EF4-FFF2-40B4-BE49-F238E27FC236}">
                <a16:creationId xmlns:a16="http://schemas.microsoft.com/office/drawing/2014/main" id="{F1082C4C-6E0F-4103-83B3-AF9BA3489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425" y="1246274"/>
            <a:ext cx="3110574" cy="311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0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11;p39">
            <a:extLst>
              <a:ext uri="{FF2B5EF4-FFF2-40B4-BE49-F238E27FC236}">
                <a16:creationId xmlns:a16="http://schemas.microsoft.com/office/drawing/2014/main" id="{B00D6AC8-7751-4AF9-913A-9DE18FACF363}"/>
              </a:ext>
            </a:extLst>
          </p:cNvPr>
          <p:cNvSpPr txBox="1">
            <a:spLocks/>
          </p:cNvSpPr>
          <p:nvPr/>
        </p:nvSpPr>
        <p:spPr>
          <a:xfrm>
            <a:off x="3668397" y="362589"/>
            <a:ext cx="180720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acramento"/>
              <a:buNone/>
              <a:defRPr sz="3600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9pPr>
          </a:lstStyle>
          <a:p>
            <a:r>
              <a:rPr lang="pt-PT" sz="2500" dirty="0"/>
              <a:t>OUTDOOR</a:t>
            </a:r>
          </a:p>
        </p:txBody>
      </p:sp>
      <p:pic>
        <p:nvPicPr>
          <p:cNvPr id="4" name="Imagem 3" descr="Uma imagem com símbolo, alimentação&#10;&#10;Descrição gerada automaticamente">
            <a:extLst>
              <a:ext uri="{FF2B5EF4-FFF2-40B4-BE49-F238E27FC236}">
                <a16:creationId xmlns:a16="http://schemas.microsoft.com/office/drawing/2014/main" id="{BBA72475-1D31-445F-A388-E0B21210D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047" y="935289"/>
            <a:ext cx="5961905" cy="3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79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489;p58">
            <a:extLst>
              <a:ext uri="{FF2B5EF4-FFF2-40B4-BE49-F238E27FC236}">
                <a16:creationId xmlns:a16="http://schemas.microsoft.com/office/drawing/2014/main" id="{445FC1A7-BEAA-475C-B3FE-D536E6589A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9550" y="540203"/>
            <a:ext cx="3686260" cy="571421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500" dirty="0"/>
              <a:t>PÁGINA DE FACEBOOK</a:t>
            </a:r>
            <a:endParaRPr sz="2500" dirty="0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B84FFAE6-0C63-4C6B-8F90-F20A3499D2FB}"/>
              </a:ext>
            </a:extLst>
          </p:cNvPr>
          <p:cNvGrpSpPr/>
          <p:nvPr/>
        </p:nvGrpSpPr>
        <p:grpSpPr>
          <a:xfrm>
            <a:off x="1425596" y="1244114"/>
            <a:ext cx="4908491" cy="3710808"/>
            <a:chOff x="2193074" y="1403533"/>
            <a:chExt cx="4832194" cy="3374646"/>
          </a:xfrm>
        </p:grpSpPr>
        <p:grpSp>
          <p:nvGrpSpPr>
            <p:cNvPr id="491" name="Google Shape;491;p58"/>
            <p:cNvGrpSpPr/>
            <p:nvPr/>
          </p:nvGrpSpPr>
          <p:grpSpPr>
            <a:xfrm>
              <a:off x="2193074" y="1403533"/>
              <a:ext cx="4832194" cy="3374646"/>
              <a:chOff x="264706" y="2054160"/>
              <a:chExt cx="2514894" cy="1798953"/>
            </a:xfrm>
          </p:grpSpPr>
          <p:sp>
            <p:nvSpPr>
              <p:cNvPr id="492" name="Google Shape;492;p58"/>
              <p:cNvSpPr/>
              <p:nvPr/>
            </p:nvSpPr>
            <p:spPr>
              <a:xfrm>
                <a:off x="325550" y="2138193"/>
                <a:ext cx="2386075" cy="1295897"/>
              </a:xfrm>
              <a:custGeom>
                <a:avLst/>
                <a:gdLst/>
                <a:ahLst/>
                <a:cxnLst/>
                <a:rect l="l" t="t" r="r" b="b"/>
                <a:pathLst>
                  <a:path w="95443" h="58399" extrusionOk="0">
                    <a:moveTo>
                      <a:pt x="94925" y="516"/>
                    </a:moveTo>
                    <a:lnTo>
                      <a:pt x="94925" y="57881"/>
                    </a:lnTo>
                    <a:lnTo>
                      <a:pt x="518" y="57881"/>
                    </a:lnTo>
                    <a:lnTo>
                      <a:pt x="518" y="516"/>
                    </a:lnTo>
                    <a:close/>
                    <a:moveTo>
                      <a:pt x="260" y="0"/>
                    </a:moveTo>
                    <a:cubicBezTo>
                      <a:pt x="118" y="0"/>
                      <a:pt x="1" y="115"/>
                      <a:pt x="1" y="259"/>
                    </a:cubicBezTo>
                    <a:lnTo>
                      <a:pt x="1" y="58140"/>
                    </a:lnTo>
                    <a:cubicBezTo>
                      <a:pt x="1" y="58282"/>
                      <a:pt x="118" y="58399"/>
                      <a:pt x="260" y="58399"/>
                    </a:cubicBezTo>
                    <a:lnTo>
                      <a:pt x="95184" y="58399"/>
                    </a:lnTo>
                    <a:cubicBezTo>
                      <a:pt x="95326" y="58399"/>
                      <a:pt x="95441" y="58282"/>
                      <a:pt x="95441" y="58140"/>
                    </a:cubicBezTo>
                    <a:lnTo>
                      <a:pt x="95441" y="259"/>
                    </a:lnTo>
                    <a:cubicBezTo>
                      <a:pt x="95442" y="115"/>
                      <a:pt x="95326" y="0"/>
                      <a:pt x="951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3" name="Google Shape;493;p58"/>
              <p:cNvSpPr/>
              <p:nvPr/>
            </p:nvSpPr>
            <p:spPr>
              <a:xfrm>
                <a:off x="1060770" y="3517313"/>
                <a:ext cx="8840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35363" h="13432" extrusionOk="0">
                    <a:moveTo>
                      <a:pt x="28176" y="0"/>
                    </a:moveTo>
                    <a:cubicBezTo>
                      <a:pt x="28078" y="0"/>
                      <a:pt x="27996" y="34"/>
                      <a:pt x="27932" y="102"/>
                    </a:cubicBezTo>
                    <a:cubicBezTo>
                      <a:pt x="27790" y="253"/>
                      <a:pt x="27790" y="509"/>
                      <a:pt x="27932" y="1118"/>
                    </a:cubicBezTo>
                    <a:cubicBezTo>
                      <a:pt x="27985" y="1344"/>
                      <a:pt x="28047" y="1651"/>
                      <a:pt x="28119" y="2009"/>
                    </a:cubicBezTo>
                    <a:cubicBezTo>
                      <a:pt x="28420" y="3516"/>
                      <a:pt x="28876" y="5791"/>
                      <a:pt x="29651" y="7179"/>
                    </a:cubicBezTo>
                    <a:cubicBezTo>
                      <a:pt x="30394" y="8514"/>
                      <a:pt x="31835" y="9775"/>
                      <a:pt x="32886" y="10698"/>
                    </a:cubicBezTo>
                    <a:cubicBezTo>
                      <a:pt x="33194" y="10968"/>
                      <a:pt x="33463" y="11203"/>
                      <a:pt x="33660" y="11396"/>
                    </a:cubicBezTo>
                    <a:cubicBezTo>
                      <a:pt x="34197" y="11917"/>
                      <a:pt x="34530" y="12027"/>
                      <a:pt x="34711" y="12085"/>
                    </a:cubicBezTo>
                    <a:cubicBezTo>
                      <a:pt x="34724" y="12089"/>
                      <a:pt x="34738" y="12094"/>
                      <a:pt x="34750" y="12098"/>
                    </a:cubicBezTo>
                    <a:cubicBezTo>
                      <a:pt x="34781" y="12255"/>
                      <a:pt x="34798" y="12433"/>
                      <a:pt x="34708" y="12569"/>
                    </a:cubicBezTo>
                    <a:cubicBezTo>
                      <a:pt x="34621" y="12698"/>
                      <a:pt x="34443" y="12789"/>
                      <a:pt x="34176" y="12841"/>
                    </a:cubicBezTo>
                    <a:cubicBezTo>
                      <a:pt x="33894" y="12897"/>
                      <a:pt x="33576" y="12915"/>
                      <a:pt x="33188" y="12915"/>
                    </a:cubicBezTo>
                    <a:cubicBezTo>
                      <a:pt x="32866" y="12915"/>
                      <a:pt x="32496" y="12902"/>
                      <a:pt x="32057" y="12888"/>
                    </a:cubicBezTo>
                    <a:cubicBezTo>
                      <a:pt x="31412" y="12865"/>
                      <a:pt x="30607" y="12837"/>
                      <a:pt x="29586" y="12837"/>
                    </a:cubicBezTo>
                    <a:lnTo>
                      <a:pt x="8800" y="12837"/>
                    </a:lnTo>
                    <a:cubicBezTo>
                      <a:pt x="7800" y="12837"/>
                      <a:pt x="6833" y="12841"/>
                      <a:pt x="5939" y="12847"/>
                    </a:cubicBezTo>
                    <a:cubicBezTo>
                      <a:pt x="5199" y="12851"/>
                      <a:pt x="4507" y="12855"/>
                      <a:pt x="3887" y="12855"/>
                    </a:cubicBezTo>
                    <a:cubicBezTo>
                      <a:pt x="3179" y="12855"/>
                      <a:pt x="2567" y="12850"/>
                      <a:pt x="2090" y="12837"/>
                    </a:cubicBezTo>
                    <a:lnTo>
                      <a:pt x="1783" y="12828"/>
                    </a:lnTo>
                    <a:cubicBezTo>
                      <a:pt x="706" y="12798"/>
                      <a:pt x="700" y="12793"/>
                      <a:pt x="570" y="12668"/>
                    </a:cubicBezTo>
                    <a:cubicBezTo>
                      <a:pt x="526" y="12627"/>
                      <a:pt x="520" y="12598"/>
                      <a:pt x="520" y="12571"/>
                    </a:cubicBezTo>
                    <a:cubicBezTo>
                      <a:pt x="520" y="12511"/>
                      <a:pt x="556" y="12333"/>
                      <a:pt x="912" y="11971"/>
                    </a:cubicBezTo>
                    <a:cubicBezTo>
                      <a:pt x="1108" y="11772"/>
                      <a:pt x="1452" y="11550"/>
                      <a:pt x="1848" y="11293"/>
                    </a:cubicBezTo>
                    <a:cubicBezTo>
                      <a:pt x="2410" y="10928"/>
                      <a:pt x="3111" y="10473"/>
                      <a:pt x="3670" y="9890"/>
                    </a:cubicBezTo>
                    <a:lnTo>
                      <a:pt x="4006" y="9544"/>
                    </a:lnTo>
                    <a:cubicBezTo>
                      <a:pt x="4870" y="8657"/>
                      <a:pt x="5947" y="7555"/>
                      <a:pt x="6528" y="6084"/>
                    </a:cubicBezTo>
                    <a:cubicBezTo>
                      <a:pt x="7009" y="4866"/>
                      <a:pt x="7250" y="2705"/>
                      <a:pt x="7410" y="1274"/>
                    </a:cubicBezTo>
                    <a:cubicBezTo>
                      <a:pt x="7465" y="775"/>
                      <a:pt x="7515" y="343"/>
                      <a:pt x="7558" y="87"/>
                    </a:cubicBezTo>
                    <a:lnTo>
                      <a:pt x="7048" y="0"/>
                    </a:lnTo>
                    <a:cubicBezTo>
                      <a:pt x="7002" y="269"/>
                      <a:pt x="6956" y="688"/>
                      <a:pt x="6896" y="1217"/>
                    </a:cubicBezTo>
                    <a:cubicBezTo>
                      <a:pt x="6739" y="2621"/>
                      <a:pt x="6503" y="4741"/>
                      <a:pt x="6047" y="5895"/>
                    </a:cubicBezTo>
                    <a:cubicBezTo>
                      <a:pt x="5506" y="7268"/>
                      <a:pt x="4512" y="8286"/>
                      <a:pt x="3637" y="9183"/>
                    </a:cubicBezTo>
                    <a:lnTo>
                      <a:pt x="3298" y="9533"/>
                    </a:lnTo>
                    <a:cubicBezTo>
                      <a:pt x="2779" y="10073"/>
                      <a:pt x="2136" y="10490"/>
                      <a:pt x="1568" y="10859"/>
                    </a:cubicBezTo>
                    <a:cubicBezTo>
                      <a:pt x="1145" y="11133"/>
                      <a:pt x="780" y="11369"/>
                      <a:pt x="546" y="11608"/>
                    </a:cubicBezTo>
                    <a:cubicBezTo>
                      <a:pt x="172" y="11988"/>
                      <a:pt x="0" y="12296"/>
                      <a:pt x="5" y="12578"/>
                    </a:cubicBezTo>
                    <a:cubicBezTo>
                      <a:pt x="6" y="12752"/>
                      <a:pt x="78" y="12911"/>
                      <a:pt x="211" y="13040"/>
                    </a:cubicBezTo>
                    <a:cubicBezTo>
                      <a:pt x="492" y="13309"/>
                      <a:pt x="611" y="13312"/>
                      <a:pt x="1770" y="13345"/>
                    </a:cubicBezTo>
                    <a:lnTo>
                      <a:pt x="2075" y="13354"/>
                    </a:lnTo>
                    <a:cubicBezTo>
                      <a:pt x="2547" y="13367"/>
                      <a:pt x="3149" y="13372"/>
                      <a:pt x="3843" y="13372"/>
                    </a:cubicBezTo>
                    <a:cubicBezTo>
                      <a:pt x="4476" y="13372"/>
                      <a:pt x="5185" y="13368"/>
                      <a:pt x="5944" y="13364"/>
                    </a:cubicBezTo>
                    <a:cubicBezTo>
                      <a:pt x="6836" y="13358"/>
                      <a:pt x="7802" y="13354"/>
                      <a:pt x="8802" y="13354"/>
                    </a:cubicBezTo>
                    <a:lnTo>
                      <a:pt x="29586" y="13354"/>
                    </a:lnTo>
                    <a:cubicBezTo>
                      <a:pt x="30598" y="13354"/>
                      <a:pt x="31397" y="13381"/>
                      <a:pt x="32040" y="13403"/>
                    </a:cubicBezTo>
                    <a:cubicBezTo>
                      <a:pt x="32484" y="13420"/>
                      <a:pt x="32860" y="13432"/>
                      <a:pt x="33192" y="13432"/>
                    </a:cubicBezTo>
                    <a:cubicBezTo>
                      <a:pt x="33609" y="13432"/>
                      <a:pt x="33956" y="13412"/>
                      <a:pt x="34274" y="13348"/>
                    </a:cubicBezTo>
                    <a:cubicBezTo>
                      <a:pt x="34682" y="13269"/>
                      <a:pt x="34972" y="13103"/>
                      <a:pt x="35137" y="12856"/>
                    </a:cubicBezTo>
                    <a:cubicBezTo>
                      <a:pt x="35363" y="12517"/>
                      <a:pt x="35282" y="12127"/>
                      <a:pt x="35252" y="11980"/>
                    </a:cubicBezTo>
                    <a:cubicBezTo>
                      <a:pt x="35195" y="11701"/>
                      <a:pt x="35007" y="11639"/>
                      <a:pt x="34871" y="11593"/>
                    </a:cubicBezTo>
                    <a:cubicBezTo>
                      <a:pt x="34721" y="11545"/>
                      <a:pt x="34470" y="11463"/>
                      <a:pt x="34019" y="11025"/>
                    </a:cubicBezTo>
                    <a:cubicBezTo>
                      <a:pt x="33815" y="10828"/>
                      <a:pt x="33540" y="10585"/>
                      <a:pt x="33225" y="10309"/>
                    </a:cubicBezTo>
                    <a:cubicBezTo>
                      <a:pt x="32202" y="9412"/>
                      <a:pt x="30800" y="8183"/>
                      <a:pt x="30101" y="6928"/>
                    </a:cubicBezTo>
                    <a:cubicBezTo>
                      <a:pt x="29367" y="5611"/>
                      <a:pt x="28902" y="3294"/>
                      <a:pt x="28625" y="1909"/>
                    </a:cubicBezTo>
                    <a:cubicBezTo>
                      <a:pt x="28552" y="1542"/>
                      <a:pt x="28489" y="1231"/>
                      <a:pt x="28435" y="1000"/>
                    </a:cubicBezTo>
                    <a:cubicBezTo>
                      <a:pt x="28376" y="749"/>
                      <a:pt x="28353" y="598"/>
                      <a:pt x="28346" y="510"/>
                    </a:cubicBezTo>
                    <a:cubicBezTo>
                      <a:pt x="28373" y="500"/>
                      <a:pt x="28400" y="486"/>
                      <a:pt x="28422" y="468"/>
                    </a:cubicBezTo>
                    <a:lnTo>
                      <a:pt x="28537" y="268"/>
                    </a:lnTo>
                    <a:lnTo>
                      <a:pt x="28247" y="234"/>
                    </a:lnTo>
                    <a:lnTo>
                      <a:pt x="28111" y="56"/>
                    </a:lnTo>
                    <a:cubicBezTo>
                      <a:pt x="28153" y="24"/>
                      <a:pt x="28202" y="8"/>
                      <a:pt x="28254" y="8"/>
                    </a:cubicBezTo>
                    <a:cubicBezTo>
                      <a:pt x="28256" y="8"/>
                      <a:pt x="28258" y="8"/>
                      <a:pt x="28261" y="8"/>
                    </a:cubicBezTo>
                    <a:cubicBezTo>
                      <a:pt x="28231" y="3"/>
                      <a:pt x="28203" y="0"/>
                      <a:pt x="281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58"/>
              <p:cNvSpPr/>
              <p:nvPr/>
            </p:nvSpPr>
            <p:spPr>
              <a:xfrm>
                <a:off x="264706" y="2054160"/>
                <a:ext cx="2514894" cy="1463153"/>
              </a:xfrm>
              <a:custGeom>
                <a:avLst/>
                <a:gdLst/>
                <a:ahLst/>
                <a:cxnLst/>
                <a:rect l="l" t="t" r="r" b="b"/>
                <a:pathLst>
                  <a:path w="100967" h="63540" extrusionOk="0">
                    <a:moveTo>
                      <a:pt x="98640" y="518"/>
                    </a:moveTo>
                    <a:cubicBezTo>
                      <a:pt x="99639" y="518"/>
                      <a:pt x="100449" y="1328"/>
                      <a:pt x="100449" y="2328"/>
                    </a:cubicBezTo>
                    <a:lnTo>
                      <a:pt x="100449" y="61214"/>
                    </a:lnTo>
                    <a:cubicBezTo>
                      <a:pt x="100448" y="62212"/>
                      <a:pt x="99639" y="63022"/>
                      <a:pt x="98640" y="63024"/>
                    </a:cubicBezTo>
                    <a:lnTo>
                      <a:pt x="2328" y="63024"/>
                    </a:lnTo>
                    <a:cubicBezTo>
                      <a:pt x="1328" y="63022"/>
                      <a:pt x="519" y="62212"/>
                      <a:pt x="517" y="61214"/>
                    </a:cubicBezTo>
                    <a:lnTo>
                      <a:pt x="517" y="2328"/>
                    </a:lnTo>
                    <a:cubicBezTo>
                      <a:pt x="519" y="1328"/>
                      <a:pt x="1328" y="519"/>
                      <a:pt x="2328" y="518"/>
                    </a:cubicBezTo>
                    <a:close/>
                    <a:moveTo>
                      <a:pt x="2328" y="1"/>
                    </a:moveTo>
                    <a:cubicBezTo>
                      <a:pt x="1042" y="2"/>
                      <a:pt x="2" y="1043"/>
                      <a:pt x="0" y="2328"/>
                    </a:cubicBezTo>
                    <a:lnTo>
                      <a:pt x="0" y="61214"/>
                    </a:lnTo>
                    <a:cubicBezTo>
                      <a:pt x="2" y="62498"/>
                      <a:pt x="1042" y="63538"/>
                      <a:pt x="2328" y="63540"/>
                    </a:cubicBezTo>
                    <a:lnTo>
                      <a:pt x="98640" y="63540"/>
                    </a:lnTo>
                    <a:cubicBezTo>
                      <a:pt x="99925" y="63538"/>
                      <a:pt x="100965" y="62498"/>
                      <a:pt x="100967" y="61214"/>
                    </a:cubicBezTo>
                    <a:lnTo>
                      <a:pt x="100967" y="2328"/>
                    </a:lnTo>
                    <a:cubicBezTo>
                      <a:pt x="100967" y="1043"/>
                      <a:pt x="99925" y="1"/>
                      <a:pt x="986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7" name="Google Shape;497;p58"/>
              <p:cNvSpPr/>
              <p:nvPr/>
            </p:nvSpPr>
            <p:spPr>
              <a:xfrm>
                <a:off x="1076570" y="3809213"/>
                <a:ext cx="85685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34274" h="517" extrusionOk="0">
                    <a:moveTo>
                      <a:pt x="0" y="1"/>
                    </a:moveTo>
                    <a:lnTo>
                      <a:pt x="0" y="516"/>
                    </a:lnTo>
                    <a:lnTo>
                      <a:pt x="34273" y="516"/>
                    </a:lnTo>
                    <a:lnTo>
                      <a:pt x="3427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DF1D415C-DD70-418E-8438-7695DBA6C5B4}"/>
                </a:ext>
              </a:extLst>
            </p:cNvPr>
            <p:cNvGrpSpPr/>
            <p:nvPr/>
          </p:nvGrpSpPr>
          <p:grpSpPr>
            <a:xfrm>
              <a:off x="2341703" y="1617250"/>
              <a:ext cx="4516526" cy="2316211"/>
              <a:chOff x="2341703" y="1617250"/>
              <a:chExt cx="4516526" cy="2316211"/>
            </a:xfrm>
          </p:grpSpPr>
          <p:pic>
            <p:nvPicPr>
              <p:cNvPr id="4" name="Imagem 3">
                <a:extLst>
                  <a:ext uri="{FF2B5EF4-FFF2-40B4-BE49-F238E27FC236}">
                    <a16:creationId xmlns:a16="http://schemas.microsoft.com/office/drawing/2014/main" id="{4B29A62D-AFCD-40EF-8580-6029FE8897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8829"/>
              <a:stretch/>
            </p:blipFill>
            <p:spPr>
              <a:xfrm>
                <a:off x="2341703" y="1617250"/>
                <a:ext cx="4516526" cy="2316211"/>
              </a:xfrm>
              <a:prstGeom prst="rect">
                <a:avLst/>
              </a:prstGeom>
            </p:spPr>
          </p:pic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DA029F57-8CAF-42E3-BED3-04016FD2F09F}"/>
                  </a:ext>
                </a:extLst>
              </p:cNvPr>
              <p:cNvSpPr/>
              <p:nvPr/>
            </p:nvSpPr>
            <p:spPr>
              <a:xfrm>
                <a:off x="5664820" y="1657760"/>
                <a:ext cx="527824" cy="892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ADE8147-2E46-4584-90AD-84706DB9F458}"/>
                  </a:ext>
                </a:extLst>
              </p:cNvPr>
              <p:cNvSpPr/>
              <p:nvPr/>
            </p:nvSpPr>
            <p:spPr>
              <a:xfrm>
                <a:off x="4403129" y="2533664"/>
                <a:ext cx="156117" cy="13427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DDC2CE97-CC6E-47CB-A99E-898F715A706C}"/>
              </a:ext>
            </a:extLst>
          </p:cNvPr>
          <p:cNvSpPr txBox="1"/>
          <p:nvPr/>
        </p:nvSpPr>
        <p:spPr>
          <a:xfrm>
            <a:off x="4952159" y="4677954"/>
            <a:ext cx="4832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solidFill>
                  <a:srgbClr val="A65A0A"/>
                </a:solidFill>
                <a:latin typeface="Arial Nova Cond Light" panose="020B0306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https://www.facebook.com/Restaurante-O-Carvalho-103640428051196</a:t>
            </a:r>
            <a:endParaRPr lang="pt-PT" sz="1200" dirty="0">
              <a:solidFill>
                <a:srgbClr val="A65A0A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19" name="Google Shape;523;p60">
            <a:extLst>
              <a:ext uri="{FF2B5EF4-FFF2-40B4-BE49-F238E27FC236}">
                <a16:creationId xmlns:a16="http://schemas.microsoft.com/office/drawing/2014/main" id="{334F9AA2-323E-4887-908A-C6A8E8716130}"/>
              </a:ext>
            </a:extLst>
          </p:cNvPr>
          <p:cNvSpPr/>
          <p:nvPr/>
        </p:nvSpPr>
        <p:spPr>
          <a:xfrm flipH="1">
            <a:off x="6832900" y="-3206258"/>
            <a:ext cx="2076727" cy="4779000"/>
          </a:xfrm>
          <a:prstGeom prst="rect">
            <a:avLst/>
          </a:prstGeom>
          <a:noFill/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523;p60">
            <a:extLst>
              <a:ext uri="{FF2B5EF4-FFF2-40B4-BE49-F238E27FC236}">
                <a16:creationId xmlns:a16="http://schemas.microsoft.com/office/drawing/2014/main" id="{89CC45D2-7476-4FC6-8ECE-F15AC0082D7C}"/>
              </a:ext>
            </a:extLst>
          </p:cNvPr>
          <p:cNvSpPr/>
          <p:nvPr/>
        </p:nvSpPr>
        <p:spPr>
          <a:xfrm rot="5400000" flipH="1">
            <a:off x="8139899" y="-933692"/>
            <a:ext cx="1539456" cy="4832193"/>
          </a:xfrm>
          <a:prstGeom prst="rect">
            <a:avLst/>
          </a:prstGeom>
          <a:noFill/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>
            <a:alpha val="83920"/>
          </a:srgbClr>
        </a:solid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60"/>
          <p:cNvSpPr/>
          <p:nvPr/>
        </p:nvSpPr>
        <p:spPr>
          <a:xfrm flipH="1">
            <a:off x="-457478" y="1275945"/>
            <a:ext cx="1921800" cy="4779000"/>
          </a:xfrm>
          <a:prstGeom prst="rect">
            <a:avLst/>
          </a:prstGeom>
          <a:noFill/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489;p58">
            <a:extLst>
              <a:ext uri="{FF2B5EF4-FFF2-40B4-BE49-F238E27FC236}">
                <a16:creationId xmlns:a16="http://schemas.microsoft.com/office/drawing/2014/main" id="{4F3C9635-3291-486F-9C8D-69E56CF2CC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31505" y="404898"/>
            <a:ext cx="3912450" cy="571421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500" dirty="0"/>
              <a:t>PÁGINA DE INSTAGRAM</a:t>
            </a:r>
            <a:endParaRPr sz="2500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C26F520-A2DA-4A7A-A9D2-A40C9395796C}"/>
              </a:ext>
            </a:extLst>
          </p:cNvPr>
          <p:cNvSpPr/>
          <p:nvPr/>
        </p:nvSpPr>
        <p:spPr>
          <a:xfrm>
            <a:off x="5075750" y="1137445"/>
            <a:ext cx="3223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200" dirty="0">
                <a:solidFill>
                  <a:srgbClr val="A65A0A"/>
                </a:solidFill>
                <a:latin typeface="Arial Nova Cond Light" panose="020B0306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https://www.instagram.com/restauranteocarvalho/?hl=pt</a:t>
            </a:r>
            <a:r>
              <a:rPr lang="pt-PT" sz="1200" dirty="0">
                <a:solidFill>
                  <a:srgbClr val="A65A0A"/>
                </a:solidFill>
                <a:latin typeface="Arial Nova Cond Light" panose="020B0306020202020204" pitchFamily="34" charset="0"/>
              </a:rPr>
              <a:t> </a:t>
            </a:r>
          </a:p>
        </p:txBody>
      </p:sp>
      <p:sp>
        <p:nvSpPr>
          <p:cNvPr id="8" name="Google Shape;523;p60">
            <a:extLst>
              <a:ext uri="{FF2B5EF4-FFF2-40B4-BE49-F238E27FC236}">
                <a16:creationId xmlns:a16="http://schemas.microsoft.com/office/drawing/2014/main" id="{8F952500-6E48-422B-8083-E3DFB4AEC146}"/>
              </a:ext>
            </a:extLst>
          </p:cNvPr>
          <p:cNvSpPr/>
          <p:nvPr/>
        </p:nvSpPr>
        <p:spPr>
          <a:xfrm rot="5400000" flipH="1">
            <a:off x="2938300" y="-863233"/>
            <a:ext cx="2934255" cy="10069810"/>
          </a:xfrm>
          <a:prstGeom prst="rect">
            <a:avLst/>
          </a:prstGeom>
          <a:noFill/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60"/>
          <p:cNvSpPr/>
          <p:nvPr/>
        </p:nvSpPr>
        <p:spPr>
          <a:xfrm>
            <a:off x="2305791" y="632833"/>
            <a:ext cx="2106706" cy="4131833"/>
          </a:xfrm>
          <a:custGeom>
            <a:avLst/>
            <a:gdLst/>
            <a:ahLst/>
            <a:cxnLst/>
            <a:rect l="l" t="t" r="r" b="b"/>
            <a:pathLst>
              <a:path w="43370" h="85981" extrusionOk="0">
                <a:moveTo>
                  <a:pt x="25827" y="3794"/>
                </a:moveTo>
                <a:lnTo>
                  <a:pt x="25827" y="4045"/>
                </a:lnTo>
                <a:lnTo>
                  <a:pt x="25845" y="4047"/>
                </a:lnTo>
                <a:cubicBezTo>
                  <a:pt x="25856" y="4066"/>
                  <a:pt x="25857" y="4090"/>
                  <a:pt x="25850" y="4111"/>
                </a:cubicBezTo>
                <a:lnTo>
                  <a:pt x="17205" y="4129"/>
                </a:lnTo>
                <a:lnTo>
                  <a:pt x="17193" y="4382"/>
                </a:lnTo>
                <a:lnTo>
                  <a:pt x="17156" y="4111"/>
                </a:lnTo>
                <a:cubicBezTo>
                  <a:pt x="17147" y="4092"/>
                  <a:pt x="17148" y="4068"/>
                  <a:pt x="17159" y="4048"/>
                </a:cubicBezTo>
                <a:lnTo>
                  <a:pt x="17226" y="4048"/>
                </a:lnTo>
                <a:lnTo>
                  <a:pt x="25807" y="4047"/>
                </a:lnTo>
                <a:lnTo>
                  <a:pt x="25827" y="3794"/>
                </a:lnTo>
                <a:close/>
                <a:moveTo>
                  <a:pt x="17178" y="3543"/>
                </a:moveTo>
                <a:cubicBezTo>
                  <a:pt x="16876" y="3543"/>
                  <a:pt x="16647" y="3775"/>
                  <a:pt x="16647" y="4083"/>
                </a:cubicBezTo>
                <a:cubicBezTo>
                  <a:pt x="16647" y="4395"/>
                  <a:pt x="16881" y="4631"/>
                  <a:pt x="17223" y="4631"/>
                </a:cubicBezTo>
                <a:lnTo>
                  <a:pt x="17227" y="4631"/>
                </a:lnTo>
                <a:lnTo>
                  <a:pt x="25757" y="4630"/>
                </a:lnTo>
                <a:cubicBezTo>
                  <a:pt x="25765" y="4631"/>
                  <a:pt x="25805" y="4633"/>
                  <a:pt x="25812" y="4633"/>
                </a:cubicBezTo>
                <a:cubicBezTo>
                  <a:pt x="26122" y="4633"/>
                  <a:pt x="26357" y="4397"/>
                  <a:pt x="26357" y="4083"/>
                </a:cubicBezTo>
                <a:cubicBezTo>
                  <a:pt x="26357" y="3775"/>
                  <a:pt x="26129" y="3543"/>
                  <a:pt x="25827" y="3543"/>
                </a:cubicBezTo>
                <a:lnTo>
                  <a:pt x="17256" y="3549"/>
                </a:lnTo>
                <a:cubicBezTo>
                  <a:pt x="17245" y="3547"/>
                  <a:pt x="17187" y="3543"/>
                  <a:pt x="17178" y="3543"/>
                </a:cubicBezTo>
                <a:close/>
                <a:moveTo>
                  <a:pt x="41722" y="7196"/>
                </a:moveTo>
                <a:lnTo>
                  <a:pt x="41722" y="78527"/>
                </a:lnTo>
                <a:lnTo>
                  <a:pt x="1739" y="78527"/>
                </a:lnTo>
                <a:lnTo>
                  <a:pt x="1739" y="7196"/>
                </a:lnTo>
                <a:close/>
                <a:moveTo>
                  <a:pt x="1488" y="6694"/>
                </a:moveTo>
                <a:cubicBezTo>
                  <a:pt x="1349" y="6694"/>
                  <a:pt x="1237" y="6806"/>
                  <a:pt x="1237" y="6945"/>
                </a:cubicBezTo>
                <a:lnTo>
                  <a:pt x="1237" y="78778"/>
                </a:lnTo>
                <a:cubicBezTo>
                  <a:pt x="1237" y="78917"/>
                  <a:pt x="1349" y="79029"/>
                  <a:pt x="1488" y="79029"/>
                </a:cubicBezTo>
                <a:lnTo>
                  <a:pt x="41972" y="79029"/>
                </a:lnTo>
                <a:cubicBezTo>
                  <a:pt x="42111" y="79029"/>
                  <a:pt x="42223" y="78917"/>
                  <a:pt x="42223" y="78778"/>
                </a:cubicBezTo>
                <a:lnTo>
                  <a:pt x="42223" y="6945"/>
                </a:lnTo>
                <a:cubicBezTo>
                  <a:pt x="42223" y="6806"/>
                  <a:pt x="42111" y="6694"/>
                  <a:pt x="41972" y="6694"/>
                </a:cubicBezTo>
                <a:close/>
                <a:moveTo>
                  <a:pt x="7894" y="81457"/>
                </a:moveTo>
                <a:cubicBezTo>
                  <a:pt x="7754" y="81457"/>
                  <a:pt x="7642" y="81569"/>
                  <a:pt x="7642" y="81708"/>
                </a:cubicBezTo>
                <a:lnTo>
                  <a:pt x="7642" y="81926"/>
                </a:lnTo>
                <a:cubicBezTo>
                  <a:pt x="7642" y="82065"/>
                  <a:pt x="7754" y="82177"/>
                  <a:pt x="7894" y="82177"/>
                </a:cubicBezTo>
                <a:lnTo>
                  <a:pt x="9495" y="82177"/>
                </a:lnTo>
                <a:cubicBezTo>
                  <a:pt x="9625" y="82177"/>
                  <a:pt x="9734" y="82077"/>
                  <a:pt x="9744" y="81947"/>
                </a:cubicBezTo>
                <a:lnTo>
                  <a:pt x="9764" y="81729"/>
                </a:lnTo>
                <a:cubicBezTo>
                  <a:pt x="9776" y="81582"/>
                  <a:pt x="9660" y="81457"/>
                  <a:pt x="9512" y="81457"/>
                </a:cubicBezTo>
                <a:close/>
                <a:moveTo>
                  <a:pt x="22144" y="81995"/>
                </a:moveTo>
                <a:lnTo>
                  <a:pt x="22144" y="82911"/>
                </a:lnTo>
                <a:lnTo>
                  <a:pt x="21208" y="82911"/>
                </a:lnTo>
                <a:lnTo>
                  <a:pt x="21208" y="81995"/>
                </a:lnTo>
                <a:close/>
                <a:moveTo>
                  <a:pt x="33797" y="83129"/>
                </a:moveTo>
                <a:cubicBezTo>
                  <a:pt x="33798" y="83130"/>
                  <a:pt x="33798" y="83130"/>
                  <a:pt x="33798" y="83131"/>
                </a:cubicBezTo>
                <a:lnTo>
                  <a:pt x="33797" y="83129"/>
                </a:lnTo>
                <a:close/>
                <a:moveTo>
                  <a:pt x="21046" y="81493"/>
                </a:moveTo>
                <a:cubicBezTo>
                  <a:pt x="20857" y="81493"/>
                  <a:pt x="20705" y="81646"/>
                  <a:pt x="20706" y="81835"/>
                </a:cubicBezTo>
                <a:lnTo>
                  <a:pt x="20706" y="83091"/>
                </a:lnTo>
                <a:cubicBezTo>
                  <a:pt x="20706" y="83268"/>
                  <a:pt x="20860" y="83413"/>
                  <a:pt x="21048" y="83413"/>
                </a:cubicBezTo>
                <a:lnTo>
                  <a:pt x="22304" y="83413"/>
                </a:lnTo>
                <a:lnTo>
                  <a:pt x="22304" y="83415"/>
                </a:lnTo>
                <a:cubicBezTo>
                  <a:pt x="22492" y="83415"/>
                  <a:pt x="22645" y="83268"/>
                  <a:pt x="22646" y="83091"/>
                </a:cubicBezTo>
                <a:lnTo>
                  <a:pt x="22646" y="81835"/>
                </a:lnTo>
                <a:cubicBezTo>
                  <a:pt x="22646" y="81647"/>
                  <a:pt x="22500" y="81493"/>
                  <a:pt x="22322" y="81493"/>
                </a:cubicBezTo>
                <a:lnTo>
                  <a:pt x="21048" y="81493"/>
                </a:lnTo>
                <a:cubicBezTo>
                  <a:pt x="21047" y="81493"/>
                  <a:pt x="21047" y="81493"/>
                  <a:pt x="21046" y="81493"/>
                </a:cubicBezTo>
                <a:close/>
                <a:moveTo>
                  <a:pt x="33684" y="81407"/>
                </a:moveTo>
                <a:cubicBezTo>
                  <a:pt x="33624" y="81407"/>
                  <a:pt x="33563" y="81420"/>
                  <a:pt x="33508" y="81446"/>
                </a:cubicBezTo>
                <a:cubicBezTo>
                  <a:pt x="33483" y="81458"/>
                  <a:pt x="33460" y="81476"/>
                  <a:pt x="33441" y="81496"/>
                </a:cubicBezTo>
                <a:lnTo>
                  <a:pt x="32861" y="82093"/>
                </a:lnTo>
                <a:cubicBezTo>
                  <a:pt x="32755" y="82198"/>
                  <a:pt x="32695" y="82342"/>
                  <a:pt x="32696" y="82490"/>
                </a:cubicBezTo>
                <a:cubicBezTo>
                  <a:pt x="32696" y="82668"/>
                  <a:pt x="32777" y="82796"/>
                  <a:pt x="32861" y="82904"/>
                </a:cubicBezTo>
                <a:lnTo>
                  <a:pt x="33442" y="83485"/>
                </a:lnTo>
                <a:cubicBezTo>
                  <a:pt x="33505" y="83551"/>
                  <a:pt x="33593" y="83587"/>
                  <a:pt x="33683" y="83587"/>
                </a:cubicBezTo>
                <a:lnTo>
                  <a:pt x="33683" y="83587"/>
                </a:lnTo>
                <a:cubicBezTo>
                  <a:pt x="33987" y="83585"/>
                  <a:pt x="34139" y="83219"/>
                  <a:pt x="33924" y="83004"/>
                </a:cubicBezTo>
                <a:lnTo>
                  <a:pt x="33411" y="82490"/>
                </a:lnTo>
                <a:lnTo>
                  <a:pt x="33925" y="81975"/>
                </a:lnTo>
                <a:cubicBezTo>
                  <a:pt x="34060" y="81842"/>
                  <a:pt x="34060" y="81626"/>
                  <a:pt x="33925" y="81493"/>
                </a:cubicBezTo>
                <a:cubicBezTo>
                  <a:pt x="33906" y="81475"/>
                  <a:pt x="33883" y="81458"/>
                  <a:pt x="33859" y="81446"/>
                </a:cubicBezTo>
                <a:cubicBezTo>
                  <a:pt x="33804" y="81420"/>
                  <a:pt x="33744" y="81407"/>
                  <a:pt x="33684" y="81407"/>
                </a:cubicBezTo>
                <a:close/>
                <a:moveTo>
                  <a:pt x="33683" y="83587"/>
                </a:moveTo>
                <a:cubicBezTo>
                  <a:pt x="33683" y="83587"/>
                  <a:pt x="33683" y="83587"/>
                  <a:pt x="33683" y="83587"/>
                </a:cubicBezTo>
                <a:lnTo>
                  <a:pt x="33684" y="83587"/>
                </a:lnTo>
                <a:cubicBezTo>
                  <a:pt x="33684" y="83587"/>
                  <a:pt x="33684" y="83587"/>
                  <a:pt x="33683" y="83587"/>
                </a:cubicBezTo>
                <a:close/>
                <a:moveTo>
                  <a:pt x="36715" y="501"/>
                </a:moveTo>
                <a:cubicBezTo>
                  <a:pt x="40106" y="501"/>
                  <a:pt x="42867" y="3262"/>
                  <a:pt x="42867" y="6654"/>
                </a:cubicBezTo>
                <a:lnTo>
                  <a:pt x="42867" y="79324"/>
                </a:lnTo>
                <a:cubicBezTo>
                  <a:pt x="42867" y="82717"/>
                  <a:pt x="40106" y="85476"/>
                  <a:pt x="36715" y="85476"/>
                </a:cubicBezTo>
                <a:lnTo>
                  <a:pt x="6656" y="85476"/>
                </a:lnTo>
                <a:cubicBezTo>
                  <a:pt x="3262" y="85476"/>
                  <a:pt x="503" y="82717"/>
                  <a:pt x="503" y="79324"/>
                </a:cubicBezTo>
                <a:lnTo>
                  <a:pt x="503" y="6654"/>
                </a:lnTo>
                <a:cubicBezTo>
                  <a:pt x="503" y="3262"/>
                  <a:pt x="3262" y="501"/>
                  <a:pt x="6656" y="501"/>
                </a:cubicBezTo>
                <a:close/>
                <a:moveTo>
                  <a:pt x="6656" y="0"/>
                </a:moveTo>
                <a:cubicBezTo>
                  <a:pt x="2986" y="0"/>
                  <a:pt x="1" y="2985"/>
                  <a:pt x="1" y="6655"/>
                </a:cubicBezTo>
                <a:lnTo>
                  <a:pt x="1" y="79324"/>
                </a:lnTo>
                <a:cubicBezTo>
                  <a:pt x="1" y="82995"/>
                  <a:pt x="2986" y="85980"/>
                  <a:pt x="6656" y="85980"/>
                </a:cubicBezTo>
                <a:lnTo>
                  <a:pt x="36715" y="85980"/>
                </a:lnTo>
                <a:cubicBezTo>
                  <a:pt x="40383" y="85980"/>
                  <a:pt x="43370" y="82993"/>
                  <a:pt x="43370" y="79324"/>
                </a:cubicBezTo>
                <a:lnTo>
                  <a:pt x="43370" y="6655"/>
                </a:lnTo>
                <a:cubicBezTo>
                  <a:pt x="43370" y="2985"/>
                  <a:pt x="40384" y="0"/>
                  <a:pt x="36715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video-1591828379">
            <a:hlinkClick r:id="" action="ppaction://media"/>
            <a:extLst>
              <a:ext uri="{FF2B5EF4-FFF2-40B4-BE49-F238E27FC236}">
                <a16:creationId xmlns:a16="http://schemas.microsoft.com/office/drawing/2014/main" id="{3A96A9CA-90E7-456A-A70F-0D13074BFA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23276" y="1016880"/>
            <a:ext cx="1898125" cy="3321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9D61F115-F220-4F24-80DD-B392CF2C9A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61232" t="9251" r="6991" b="16816"/>
          <a:stretch/>
        </p:blipFill>
        <p:spPr>
          <a:xfrm>
            <a:off x="5233750" y="0"/>
            <a:ext cx="3930176" cy="5143500"/>
          </a:xfrm>
          <a:prstGeom prst="rect">
            <a:avLst/>
          </a:prstGeom>
        </p:spPr>
      </p:pic>
      <p:sp>
        <p:nvSpPr>
          <p:cNvPr id="188" name="Google Shape;188;p36"/>
          <p:cNvSpPr/>
          <p:nvPr/>
        </p:nvSpPr>
        <p:spPr>
          <a:xfrm>
            <a:off x="953800" y="670350"/>
            <a:ext cx="4890900" cy="3802800"/>
          </a:xfrm>
          <a:prstGeom prst="rect">
            <a:avLst/>
          </a:prstGeom>
          <a:noFill/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1303574" y="2371176"/>
            <a:ext cx="393017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PT" sz="4000" dirty="0"/>
              <a:t>Restaurante </a:t>
            </a:r>
            <a:br>
              <a:rPr lang="pt-PT" sz="4000" dirty="0"/>
            </a:br>
            <a:r>
              <a:rPr lang="pt-PT" sz="4000" dirty="0"/>
              <a:t>“O Carvalho” </a:t>
            </a:r>
            <a:br>
              <a:rPr lang="pt-PT" sz="4000" dirty="0"/>
            </a:br>
            <a:r>
              <a:rPr lang="pt-PT" sz="2400" dirty="0"/>
              <a:t>– Café Snack-Bar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title" idx="2"/>
          </p:nvPr>
        </p:nvSpPr>
        <p:spPr>
          <a:xfrm>
            <a:off x="1427875" y="981963"/>
            <a:ext cx="3054300" cy="10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01: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87A04D7E-A684-40F4-8D35-978A8E984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520" y="240019"/>
            <a:ext cx="3616960" cy="572700"/>
          </a:xfrm>
        </p:spPr>
        <p:txBody>
          <a:bodyPr/>
          <a:lstStyle/>
          <a:p>
            <a:r>
              <a:rPr lang="pt-PT" sz="2500" dirty="0"/>
              <a:t>CONTEXTUALIZAÇÃO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E009EC6D-8A93-4865-9247-C3519844C115}"/>
              </a:ext>
            </a:extLst>
          </p:cNvPr>
          <p:cNvGrpSpPr/>
          <p:nvPr/>
        </p:nvGrpSpPr>
        <p:grpSpPr>
          <a:xfrm>
            <a:off x="384317" y="812719"/>
            <a:ext cx="1742018" cy="3404352"/>
            <a:chOff x="716661" y="1444621"/>
            <a:chExt cx="1742018" cy="3404352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39BE6490-78AB-4402-99D0-56CAC8A9C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6661" y="1444621"/>
              <a:ext cx="1742018" cy="3404352"/>
            </a:xfrm>
            <a:prstGeom prst="rect">
              <a:avLst/>
            </a:prstGeom>
          </p:spPr>
        </p:pic>
        <p:sp>
          <p:nvSpPr>
            <p:cNvPr id="5" name="Google Shape;3197;p69">
              <a:extLst>
                <a:ext uri="{FF2B5EF4-FFF2-40B4-BE49-F238E27FC236}">
                  <a16:creationId xmlns:a16="http://schemas.microsoft.com/office/drawing/2014/main" id="{03D13CF4-2E0F-4AC7-A24A-D1C38AF402D7}"/>
                </a:ext>
              </a:extLst>
            </p:cNvPr>
            <p:cNvSpPr/>
            <p:nvPr/>
          </p:nvSpPr>
          <p:spPr>
            <a:xfrm flipH="1">
              <a:off x="1010800" y="1469442"/>
              <a:ext cx="252460" cy="348628"/>
            </a:xfrm>
            <a:custGeom>
              <a:avLst/>
              <a:gdLst/>
              <a:ahLst/>
              <a:cxnLst/>
              <a:rect l="l" t="t" r="r" b="b"/>
              <a:pathLst>
                <a:path w="133027" h="195758" extrusionOk="0">
                  <a:moveTo>
                    <a:pt x="65846" y="26249"/>
                  </a:moveTo>
                  <a:cubicBezTo>
                    <a:pt x="87201" y="26249"/>
                    <a:pt x="104108" y="43156"/>
                    <a:pt x="104108" y="64511"/>
                  </a:cubicBezTo>
                  <a:cubicBezTo>
                    <a:pt x="104108" y="85422"/>
                    <a:pt x="87201" y="102328"/>
                    <a:pt x="65846" y="102328"/>
                  </a:cubicBezTo>
                  <a:cubicBezTo>
                    <a:pt x="44936" y="102328"/>
                    <a:pt x="28029" y="85422"/>
                    <a:pt x="28029" y="64511"/>
                  </a:cubicBezTo>
                  <a:cubicBezTo>
                    <a:pt x="28029" y="43156"/>
                    <a:pt x="44936" y="26249"/>
                    <a:pt x="65846" y="26249"/>
                  </a:cubicBezTo>
                  <a:close/>
                  <a:moveTo>
                    <a:pt x="66291" y="0"/>
                  </a:moveTo>
                  <a:cubicBezTo>
                    <a:pt x="29809" y="0"/>
                    <a:pt x="0" y="29809"/>
                    <a:pt x="0" y="66291"/>
                  </a:cubicBezTo>
                  <a:cubicBezTo>
                    <a:pt x="0" y="84977"/>
                    <a:pt x="18241" y="118345"/>
                    <a:pt x="18241" y="118345"/>
                  </a:cubicBezTo>
                  <a:lnTo>
                    <a:pt x="64066" y="195758"/>
                  </a:lnTo>
                  <a:lnTo>
                    <a:pt x="111671" y="119234"/>
                  </a:lnTo>
                  <a:cubicBezTo>
                    <a:pt x="111671" y="119234"/>
                    <a:pt x="133027" y="87201"/>
                    <a:pt x="133027" y="66291"/>
                  </a:cubicBezTo>
                  <a:cubicBezTo>
                    <a:pt x="133027" y="29809"/>
                    <a:pt x="103218" y="0"/>
                    <a:pt x="66291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" name="Google Shape;188;p36">
            <a:extLst>
              <a:ext uri="{FF2B5EF4-FFF2-40B4-BE49-F238E27FC236}">
                <a16:creationId xmlns:a16="http://schemas.microsoft.com/office/drawing/2014/main" id="{1CBEDC28-64F1-4A27-A9F0-3845FC5966CE}"/>
              </a:ext>
            </a:extLst>
          </p:cNvPr>
          <p:cNvSpPr/>
          <p:nvPr/>
        </p:nvSpPr>
        <p:spPr>
          <a:xfrm>
            <a:off x="-587298" y="-96644"/>
            <a:ext cx="8720498" cy="4569794"/>
          </a:xfrm>
          <a:prstGeom prst="rect">
            <a:avLst/>
          </a:prstGeom>
          <a:noFill/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CA4B8CD-61C2-4431-9A06-72806C237519}"/>
              </a:ext>
            </a:extLst>
          </p:cNvPr>
          <p:cNvSpPr txBox="1"/>
          <p:nvPr/>
        </p:nvSpPr>
        <p:spPr>
          <a:xfrm>
            <a:off x="2654565" y="1283788"/>
            <a:ext cx="4950404" cy="2462213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pt-PT" dirty="0">
                <a:latin typeface="Arial Nova Cond Light" panose="020B0306020202020204" pitchFamily="34" charset="0"/>
              </a:rPr>
              <a:t>“O Carvalho” encontra-se presente no mercado há mais de 50 anos. Podendo distinguir-se pelos seus diversos serviços como o caso de: restaurante, café, snack-bar e mercearia. Além disso oferece eficácia, eficiência e uma boa qualidade a um bom preço.</a:t>
            </a:r>
          </a:p>
          <a:p>
            <a:pPr algn="just"/>
            <a:r>
              <a:rPr lang="pt-PT" dirty="0">
                <a:latin typeface="Arial Nova Cond Light" panose="020B0306020202020204" pitchFamily="34" charset="0"/>
              </a:rPr>
              <a:t>Tem como objetivos a satisfação dos seus clientes, cumprindo a legislação e tendo especial atenção à higiene, segurança e saúde no trabalho. Valoriza a formação, impulsiona internamente o desenvolvimento de competências da equipa de trabalho de forma a promover a melhoria contínua.</a:t>
            </a:r>
          </a:p>
          <a:p>
            <a:pPr algn="just"/>
            <a:r>
              <a:rPr lang="pt-PT" dirty="0">
                <a:latin typeface="Arial Nova Cond Light" panose="020B0306020202020204" pitchFamily="34" charset="0"/>
              </a:rPr>
              <a:t>A sua estratégia passa por canalizar as oportunidades de negócio para o crescimento, alicerçada à qualidade dos seus recursos humanos. A satisfação dos seus clientes e a qualidade são a garantia desta empresa.</a:t>
            </a:r>
          </a:p>
        </p:txBody>
      </p:sp>
    </p:spTree>
    <p:extLst>
      <p:ext uri="{BB962C8B-B14F-4D97-AF65-F5344CB8AC3E}">
        <p14:creationId xmlns:p14="http://schemas.microsoft.com/office/powerpoint/2010/main" val="3860993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635947F-45E2-4D7A-AE28-614A77B7432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240" y="869315"/>
            <a:ext cx="5811520" cy="3404870"/>
          </a:xfrm>
          <a:prstGeom prst="rect">
            <a:avLst/>
          </a:prstGeom>
          <a:noFill/>
        </p:spPr>
      </p:pic>
      <p:sp>
        <p:nvSpPr>
          <p:cNvPr id="10" name="Google Shape;188;p36">
            <a:extLst>
              <a:ext uri="{FF2B5EF4-FFF2-40B4-BE49-F238E27FC236}">
                <a16:creationId xmlns:a16="http://schemas.microsoft.com/office/drawing/2014/main" id="{3021E219-4EB5-4C5A-BD47-712EA2B7725F}"/>
              </a:ext>
            </a:extLst>
          </p:cNvPr>
          <p:cNvSpPr/>
          <p:nvPr/>
        </p:nvSpPr>
        <p:spPr>
          <a:xfrm>
            <a:off x="825098" y="395155"/>
            <a:ext cx="7493804" cy="4353189"/>
          </a:xfrm>
          <a:prstGeom prst="rect">
            <a:avLst/>
          </a:prstGeom>
          <a:noFill/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0"/>
          <p:cNvSpPr txBox="1">
            <a:spLocks noGrp="1"/>
          </p:cNvSpPr>
          <p:nvPr>
            <p:ph type="title"/>
          </p:nvPr>
        </p:nvSpPr>
        <p:spPr>
          <a:xfrm>
            <a:off x="3260341" y="107566"/>
            <a:ext cx="2623316" cy="5521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500" dirty="0"/>
              <a:t>ANÁLISE SWOT</a:t>
            </a:r>
            <a:endParaRPr sz="2500" dirty="0"/>
          </a:p>
        </p:txBody>
      </p:sp>
      <p:sp>
        <p:nvSpPr>
          <p:cNvPr id="3" name="Google Shape;188;p36">
            <a:extLst>
              <a:ext uri="{FF2B5EF4-FFF2-40B4-BE49-F238E27FC236}">
                <a16:creationId xmlns:a16="http://schemas.microsoft.com/office/drawing/2014/main" id="{272E10D5-EE1A-4BB7-ACBE-E9767811A97E}"/>
              </a:ext>
            </a:extLst>
          </p:cNvPr>
          <p:cNvSpPr/>
          <p:nvPr/>
        </p:nvSpPr>
        <p:spPr>
          <a:xfrm>
            <a:off x="1595546" y="-4475356"/>
            <a:ext cx="8720498" cy="5092390"/>
          </a:xfrm>
          <a:prstGeom prst="rect">
            <a:avLst/>
          </a:prstGeom>
          <a:noFill/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88;p36">
            <a:extLst>
              <a:ext uri="{FF2B5EF4-FFF2-40B4-BE49-F238E27FC236}">
                <a16:creationId xmlns:a16="http://schemas.microsoft.com/office/drawing/2014/main" id="{8FD4C344-FE21-4044-A493-E7783DD9B4A5}"/>
              </a:ext>
            </a:extLst>
          </p:cNvPr>
          <p:cNvSpPr/>
          <p:nvPr/>
        </p:nvSpPr>
        <p:spPr>
          <a:xfrm>
            <a:off x="211750" y="137531"/>
            <a:ext cx="8720498" cy="5092390"/>
          </a:xfrm>
          <a:prstGeom prst="rect">
            <a:avLst/>
          </a:prstGeom>
          <a:noFill/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ECFCC6A-76F5-4EF1-A18F-D0AE7429C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150" y="912136"/>
            <a:ext cx="7333700" cy="368018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1"/>
          <p:cNvSpPr txBox="1">
            <a:spLocks noGrp="1"/>
          </p:cNvSpPr>
          <p:nvPr>
            <p:ph type="title"/>
          </p:nvPr>
        </p:nvSpPr>
        <p:spPr>
          <a:xfrm>
            <a:off x="659550" y="325050"/>
            <a:ext cx="403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500" dirty="0"/>
              <a:t>ANTES</a:t>
            </a:r>
            <a:endParaRPr sz="2500" dirty="0"/>
          </a:p>
        </p:txBody>
      </p:sp>
      <p:sp>
        <p:nvSpPr>
          <p:cNvPr id="236" name="Google Shape;236;p41"/>
          <p:cNvSpPr/>
          <p:nvPr/>
        </p:nvSpPr>
        <p:spPr>
          <a:xfrm rot="16200000">
            <a:off x="1711114" y="-138007"/>
            <a:ext cx="5070075" cy="7418257"/>
          </a:xfrm>
          <a:prstGeom prst="rect">
            <a:avLst/>
          </a:prstGeom>
          <a:noFill/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m 2" descr="Uma imagem com desenho&#10;&#10;Descrição gerada automaticamente">
            <a:extLst>
              <a:ext uri="{FF2B5EF4-FFF2-40B4-BE49-F238E27FC236}">
                <a16:creationId xmlns:a16="http://schemas.microsoft.com/office/drawing/2014/main" id="{B1021FB8-67A7-4D43-82AE-C075CEF42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251" y="2928929"/>
            <a:ext cx="1502014" cy="1502014"/>
          </a:xfrm>
          <a:prstGeom prst="rect">
            <a:avLst/>
          </a:prstGeom>
          <a:ln w="12700">
            <a:solidFill>
              <a:schemeClr val="accent1">
                <a:lumMod val="50000"/>
              </a:schemeClr>
            </a:solidFill>
            <a:prstDash val="sysDash"/>
          </a:ln>
        </p:spPr>
      </p:pic>
      <p:pic>
        <p:nvPicPr>
          <p:cNvPr id="5" name="Imagem 4" descr="Uma imagem com texto, mapa&#10;&#10;Descrição gerada automaticamente">
            <a:extLst>
              <a:ext uri="{FF2B5EF4-FFF2-40B4-BE49-F238E27FC236}">
                <a16:creationId xmlns:a16="http://schemas.microsoft.com/office/drawing/2014/main" id="{4582CB64-A132-438C-A8C0-F2A4D1FD5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16310" y="3072703"/>
            <a:ext cx="1502014" cy="1239162"/>
          </a:xfrm>
          <a:prstGeom prst="rect">
            <a:avLst/>
          </a:prstGeom>
          <a:ln w="12700">
            <a:solidFill>
              <a:schemeClr val="accent1">
                <a:lumMod val="50000"/>
              </a:schemeClr>
            </a:solidFill>
            <a:prstDash val="sysDash"/>
          </a:ln>
        </p:spPr>
      </p:pic>
      <p:sp>
        <p:nvSpPr>
          <p:cNvPr id="12" name="Google Shape;527;p38">
            <a:extLst>
              <a:ext uri="{FF2B5EF4-FFF2-40B4-BE49-F238E27FC236}">
                <a16:creationId xmlns:a16="http://schemas.microsoft.com/office/drawing/2014/main" id="{9302C149-5868-41C8-A521-1F3C79FA4A7F}"/>
              </a:ext>
            </a:extLst>
          </p:cNvPr>
          <p:cNvSpPr txBox="1">
            <a:spLocks/>
          </p:cNvSpPr>
          <p:nvPr/>
        </p:nvSpPr>
        <p:spPr>
          <a:xfrm flipH="1">
            <a:off x="659550" y="868726"/>
            <a:ext cx="7051890" cy="18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Light"/>
              <a:buChar char="●"/>
              <a:defRPr sz="1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Light"/>
              <a:buChar char="○"/>
              <a:defRPr sz="1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Light"/>
              <a:buChar char="■"/>
              <a:defRPr sz="1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Light"/>
              <a:buChar char="●"/>
              <a:defRPr sz="1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Light"/>
              <a:buChar char="○"/>
              <a:defRPr sz="1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Light"/>
              <a:buChar char="■"/>
              <a:defRPr sz="1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Light"/>
              <a:buChar char="●"/>
              <a:defRPr sz="1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Light"/>
              <a:buChar char="○"/>
              <a:defRPr sz="1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Roboto Light"/>
              <a:buChar char="■"/>
              <a:defRPr sz="16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indent="0" algn="just">
              <a:buFont typeface="Roboto Light"/>
              <a:buNone/>
            </a:pPr>
            <a:r>
              <a:rPr lang="pt-PT" sz="1800" dirty="0">
                <a:solidFill>
                  <a:schemeClr val="tx1"/>
                </a:solidFill>
                <a:latin typeface="Arial Nova Cond Light" panose="020B0306020202020204" pitchFamily="34" charset="0"/>
              </a:rPr>
              <a:t>A empresa não tinha uma identidade fixa, como explicamos nas imagens abaixo. Não tinha nem slogan ou qualquer outro tipo de merchandising, com a exceção dos cartões de visita. Apesar de ter uma página de Facebook atualizada com publicações de texto, percebemos que não tem uma imagem apelativa e cuidada.</a:t>
            </a:r>
          </a:p>
        </p:txBody>
      </p:sp>
      <p:sp>
        <p:nvSpPr>
          <p:cNvPr id="13" name="Google Shape;236;p41">
            <a:extLst>
              <a:ext uri="{FF2B5EF4-FFF2-40B4-BE49-F238E27FC236}">
                <a16:creationId xmlns:a16="http://schemas.microsoft.com/office/drawing/2014/main" id="{096FC48A-88F0-4AA1-A6C4-224F46A3E241}"/>
              </a:ext>
            </a:extLst>
          </p:cNvPr>
          <p:cNvSpPr/>
          <p:nvPr/>
        </p:nvSpPr>
        <p:spPr>
          <a:xfrm rot="16200000">
            <a:off x="1527930" y="-3638766"/>
            <a:ext cx="5070075" cy="7418257"/>
          </a:xfrm>
          <a:prstGeom prst="rect">
            <a:avLst/>
          </a:prstGeom>
          <a:noFill/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439B79C-7B1F-4530-B98F-3133833B4038}"/>
              </a:ext>
            </a:extLst>
          </p:cNvPr>
          <p:cNvSpPr txBox="1"/>
          <p:nvPr/>
        </p:nvSpPr>
        <p:spPr>
          <a:xfrm>
            <a:off x="6207898" y="4157017"/>
            <a:ext cx="1626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latin typeface="Arial Nova Cond Light" panose="020B0306020202020204" pitchFamily="34" charset="0"/>
              </a:rPr>
              <a:t>Cartões de Visita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785B05E-5D4B-437E-9111-CD3A22CC835D}"/>
              </a:ext>
            </a:extLst>
          </p:cNvPr>
          <p:cNvSpPr txBox="1"/>
          <p:nvPr/>
        </p:nvSpPr>
        <p:spPr>
          <a:xfrm>
            <a:off x="747976" y="4013164"/>
            <a:ext cx="1929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>
                <a:latin typeface="Arial Nova Cond Light" panose="020B0306020202020204" pitchFamily="34" charset="0"/>
              </a:rPr>
              <a:t>Imagem de perfil da página de Facebook</a:t>
            </a:r>
          </a:p>
        </p:txBody>
      </p:sp>
      <p:cxnSp>
        <p:nvCxnSpPr>
          <p:cNvPr id="14" name="Conexão reta 13">
            <a:extLst>
              <a:ext uri="{FF2B5EF4-FFF2-40B4-BE49-F238E27FC236}">
                <a16:creationId xmlns:a16="http://schemas.microsoft.com/office/drawing/2014/main" id="{AA92A441-0071-4904-BAAB-50007A66BE32}"/>
              </a:ext>
            </a:extLst>
          </p:cNvPr>
          <p:cNvCxnSpPr/>
          <p:nvPr/>
        </p:nvCxnSpPr>
        <p:spPr>
          <a:xfrm>
            <a:off x="2677800" y="4095835"/>
            <a:ext cx="0" cy="347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xão reta 19">
            <a:extLst>
              <a:ext uri="{FF2B5EF4-FFF2-40B4-BE49-F238E27FC236}">
                <a16:creationId xmlns:a16="http://schemas.microsoft.com/office/drawing/2014/main" id="{3C6FA329-5BFE-4843-8D1B-87F63BCDA61E}"/>
              </a:ext>
            </a:extLst>
          </p:cNvPr>
          <p:cNvCxnSpPr/>
          <p:nvPr/>
        </p:nvCxnSpPr>
        <p:spPr>
          <a:xfrm>
            <a:off x="6207898" y="4077878"/>
            <a:ext cx="0" cy="347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2"/>
          <p:cNvSpPr txBox="1">
            <a:spLocks noGrp="1"/>
          </p:cNvSpPr>
          <p:nvPr>
            <p:ph type="ctrTitle"/>
          </p:nvPr>
        </p:nvSpPr>
        <p:spPr>
          <a:xfrm>
            <a:off x="4929449" y="505026"/>
            <a:ext cx="1879860" cy="60992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500" dirty="0"/>
              <a:t>REFLEXÃO</a:t>
            </a:r>
            <a:endParaRPr sz="2500" dirty="0"/>
          </a:p>
        </p:txBody>
      </p:sp>
      <p:sp>
        <p:nvSpPr>
          <p:cNvPr id="243" name="Google Shape;243;p42"/>
          <p:cNvSpPr/>
          <p:nvPr/>
        </p:nvSpPr>
        <p:spPr>
          <a:xfrm>
            <a:off x="1007754" y="245500"/>
            <a:ext cx="2993530" cy="4512083"/>
          </a:xfrm>
          <a:prstGeom prst="rect">
            <a:avLst/>
          </a:prstGeom>
          <a:noFill/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" name="Google Shape;592;p41">
            <a:extLst>
              <a:ext uri="{FF2B5EF4-FFF2-40B4-BE49-F238E27FC236}">
                <a16:creationId xmlns:a16="http://schemas.microsoft.com/office/drawing/2014/main" id="{AFD73D1F-13CC-4552-95D6-1C55A0FAB34B}"/>
              </a:ext>
            </a:extLst>
          </p:cNvPr>
          <p:cNvGrpSpPr/>
          <p:nvPr/>
        </p:nvGrpSpPr>
        <p:grpSpPr>
          <a:xfrm>
            <a:off x="5007130" y="1787358"/>
            <a:ext cx="524925" cy="566055"/>
            <a:chOff x="1421638" y="4125629"/>
            <a:chExt cx="374709" cy="374010"/>
          </a:xfrm>
        </p:grpSpPr>
        <p:sp>
          <p:nvSpPr>
            <p:cNvPr id="6" name="Google Shape;593;p41">
              <a:extLst>
                <a:ext uri="{FF2B5EF4-FFF2-40B4-BE49-F238E27FC236}">
                  <a16:creationId xmlns:a16="http://schemas.microsoft.com/office/drawing/2014/main" id="{F5235DA0-DDC4-4F1F-B640-169618644AE4}"/>
                </a:ext>
              </a:extLst>
            </p:cNvPr>
            <p:cNvSpPr/>
            <p:nvPr/>
          </p:nvSpPr>
          <p:spPr>
            <a:xfrm>
              <a:off x="1421638" y="4265954"/>
              <a:ext cx="374709" cy="233685"/>
            </a:xfrm>
            <a:custGeom>
              <a:avLst/>
              <a:gdLst/>
              <a:ahLst/>
              <a:cxnLst/>
              <a:rect l="l" t="t" r="r" b="b"/>
              <a:pathLst>
                <a:path w="11800" h="7359" extrusionOk="0">
                  <a:moveTo>
                    <a:pt x="3180" y="3298"/>
                  </a:moveTo>
                  <a:lnTo>
                    <a:pt x="3180" y="7001"/>
                  </a:lnTo>
                  <a:lnTo>
                    <a:pt x="1691" y="7001"/>
                  </a:lnTo>
                  <a:lnTo>
                    <a:pt x="1691" y="3298"/>
                  </a:lnTo>
                  <a:close/>
                  <a:moveTo>
                    <a:pt x="6680" y="2370"/>
                  </a:moveTo>
                  <a:lnTo>
                    <a:pt x="6680" y="7001"/>
                  </a:lnTo>
                  <a:lnTo>
                    <a:pt x="5192" y="7001"/>
                  </a:lnTo>
                  <a:lnTo>
                    <a:pt x="5192" y="2370"/>
                  </a:lnTo>
                  <a:close/>
                  <a:moveTo>
                    <a:pt x="10180" y="345"/>
                  </a:moveTo>
                  <a:lnTo>
                    <a:pt x="10180" y="7001"/>
                  </a:lnTo>
                  <a:lnTo>
                    <a:pt x="8692" y="7001"/>
                  </a:lnTo>
                  <a:lnTo>
                    <a:pt x="8692" y="345"/>
                  </a:lnTo>
                  <a:close/>
                  <a:moveTo>
                    <a:pt x="8502" y="0"/>
                  </a:moveTo>
                  <a:cubicBezTo>
                    <a:pt x="8406" y="0"/>
                    <a:pt x="8323" y="84"/>
                    <a:pt x="8323" y="179"/>
                  </a:cubicBezTo>
                  <a:lnTo>
                    <a:pt x="8323" y="7001"/>
                  </a:lnTo>
                  <a:lnTo>
                    <a:pt x="7013" y="7001"/>
                  </a:lnTo>
                  <a:lnTo>
                    <a:pt x="7013" y="2203"/>
                  </a:lnTo>
                  <a:cubicBezTo>
                    <a:pt x="7013" y="2120"/>
                    <a:pt x="6930" y="2024"/>
                    <a:pt x="6835" y="2024"/>
                  </a:cubicBezTo>
                  <a:lnTo>
                    <a:pt x="4989" y="2024"/>
                  </a:lnTo>
                  <a:cubicBezTo>
                    <a:pt x="4894" y="2024"/>
                    <a:pt x="4811" y="2108"/>
                    <a:pt x="4811" y="2203"/>
                  </a:cubicBezTo>
                  <a:lnTo>
                    <a:pt x="4811" y="7001"/>
                  </a:lnTo>
                  <a:lnTo>
                    <a:pt x="3501" y="7001"/>
                  </a:lnTo>
                  <a:lnTo>
                    <a:pt x="3501" y="3132"/>
                  </a:lnTo>
                  <a:cubicBezTo>
                    <a:pt x="3501" y="3036"/>
                    <a:pt x="3418" y="2953"/>
                    <a:pt x="3322" y="2953"/>
                  </a:cubicBezTo>
                  <a:lnTo>
                    <a:pt x="1477" y="2953"/>
                  </a:lnTo>
                  <a:cubicBezTo>
                    <a:pt x="1382" y="2953"/>
                    <a:pt x="1298" y="3024"/>
                    <a:pt x="1298" y="3132"/>
                  </a:cubicBezTo>
                  <a:lnTo>
                    <a:pt x="1298" y="7001"/>
                  </a:lnTo>
                  <a:lnTo>
                    <a:pt x="179" y="7001"/>
                  </a:lnTo>
                  <a:cubicBezTo>
                    <a:pt x="84" y="7001"/>
                    <a:pt x="1" y="7073"/>
                    <a:pt x="1" y="7180"/>
                  </a:cubicBezTo>
                  <a:cubicBezTo>
                    <a:pt x="1" y="7287"/>
                    <a:pt x="72" y="7358"/>
                    <a:pt x="179" y="7358"/>
                  </a:cubicBezTo>
                  <a:lnTo>
                    <a:pt x="11597" y="7358"/>
                  </a:lnTo>
                  <a:cubicBezTo>
                    <a:pt x="11681" y="7358"/>
                    <a:pt x="11776" y="7287"/>
                    <a:pt x="11776" y="7180"/>
                  </a:cubicBezTo>
                  <a:cubicBezTo>
                    <a:pt x="11800" y="7073"/>
                    <a:pt x="11728" y="7001"/>
                    <a:pt x="11633" y="7001"/>
                  </a:cubicBezTo>
                  <a:lnTo>
                    <a:pt x="10526" y="7001"/>
                  </a:lnTo>
                  <a:lnTo>
                    <a:pt x="10526" y="179"/>
                  </a:lnTo>
                  <a:cubicBezTo>
                    <a:pt x="10526" y="95"/>
                    <a:pt x="10442" y="0"/>
                    <a:pt x="1034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94;p41">
              <a:extLst>
                <a:ext uri="{FF2B5EF4-FFF2-40B4-BE49-F238E27FC236}">
                  <a16:creationId xmlns:a16="http://schemas.microsoft.com/office/drawing/2014/main" id="{2AB3F6FD-64F8-4A4E-85D6-7D152F4F38D7}"/>
                </a:ext>
              </a:extLst>
            </p:cNvPr>
            <p:cNvSpPr/>
            <p:nvPr/>
          </p:nvSpPr>
          <p:spPr>
            <a:xfrm>
              <a:off x="1428052" y="4125629"/>
              <a:ext cx="356958" cy="215585"/>
            </a:xfrm>
            <a:custGeom>
              <a:avLst/>
              <a:gdLst/>
              <a:ahLst/>
              <a:cxnLst/>
              <a:rect l="l" t="t" r="r" b="b"/>
              <a:pathLst>
                <a:path w="11241" h="6789" extrusionOk="0">
                  <a:moveTo>
                    <a:pt x="10668" y="0"/>
                  </a:moveTo>
                  <a:cubicBezTo>
                    <a:pt x="10653" y="0"/>
                    <a:pt x="10637" y="1"/>
                    <a:pt x="10621" y="2"/>
                  </a:cubicBezTo>
                  <a:lnTo>
                    <a:pt x="9145" y="181"/>
                  </a:lnTo>
                  <a:cubicBezTo>
                    <a:pt x="8847" y="216"/>
                    <a:pt x="8633" y="490"/>
                    <a:pt x="8669" y="788"/>
                  </a:cubicBezTo>
                  <a:cubicBezTo>
                    <a:pt x="8691" y="1064"/>
                    <a:pt x="8938" y="1268"/>
                    <a:pt x="9211" y="1268"/>
                  </a:cubicBezTo>
                  <a:cubicBezTo>
                    <a:pt x="9232" y="1268"/>
                    <a:pt x="9254" y="1267"/>
                    <a:pt x="9276" y="1264"/>
                  </a:cubicBezTo>
                  <a:lnTo>
                    <a:pt x="9395" y="1252"/>
                  </a:lnTo>
                  <a:lnTo>
                    <a:pt x="9395" y="1252"/>
                  </a:lnTo>
                  <a:cubicBezTo>
                    <a:pt x="7597" y="3348"/>
                    <a:pt x="5442" y="4443"/>
                    <a:pt x="3918" y="4979"/>
                  </a:cubicBezTo>
                  <a:cubicBezTo>
                    <a:pt x="2025" y="5657"/>
                    <a:pt x="561" y="5717"/>
                    <a:pt x="537" y="5717"/>
                  </a:cubicBezTo>
                  <a:cubicBezTo>
                    <a:pt x="239" y="5729"/>
                    <a:pt x="1" y="5967"/>
                    <a:pt x="25" y="6265"/>
                  </a:cubicBezTo>
                  <a:cubicBezTo>
                    <a:pt x="37" y="6562"/>
                    <a:pt x="275" y="6789"/>
                    <a:pt x="561" y="6789"/>
                  </a:cubicBezTo>
                  <a:lnTo>
                    <a:pt x="572" y="6789"/>
                  </a:lnTo>
                  <a:cubicBezTo>
                    <a:pt x="632" y="6789"/>
                    <a:pt x="2192" y="6729"/>
                    <a:pt x="4263" y="6003"/>
                  </a:cubicBezTo>
                  <a:cubicBezTo>
                    <a:pt x="5418" y="5586"/>
                    <a:pt x="6514" y="5050"/>
                    <a:pt x="7490" y="4383"/>
                  </a:cubicBezTo>
                  <a:cubicBezTo>
                    <a:pt x="7561" y="4324"/>
                    <a:pt x="7597" y="4217"/>
                    <a:pt x="7538" y="4145"/>
                  </a:cubicBezTo>
                  <a:cubicBezTo>
                    <a:pt x="7501" y="4093"/>
                    <a:pt x="7445" y="4065"/>
                    <a:pt x="7391" y="4065"/>
                  </a:cubicBezTo>
                  <a:cubicBezTo>
                    <a:pt x="7358" y="4065"/>
                    <a:pt x="7326" y="4075"/>
                    <a:pt x="7299" y="4098"/>
                  </a:cubicBezTo>
                  <a:cubicBezTo>
                    <a:pt x="6335" y="4753"/>
                    <a:pt x="5275" y="5288"/>
                    <a:pt x="4144" y="5693"/>
                  </a:cubicBezTo>
                  <a:cubicBezTo>
                    <a:pt x="2132" y="6408"/>
                    <a:pt x="632" y="6467"/>
                    <a:pt x="561" y="6467"/>
                  </a:cubicBezTo>
                  <a:cubicBezTo>
                    <a:pt x="453" y="6467"/>
                    <a:pt x="358" y="6372"/>
                    <a:pt x="358" y="6265"/>
                  </a:cubicBezTo>
                  <a:cubicBezTo>
                    <a:pt x="358" y="6169"/>
                    <a:pt x="441" y="6074"/>
                    <a:pt x="561" y="6062"/>
                  </a:cubicBezTo>
                  <a:cubicBezTo>
                    <a:pt x="572" y="6062"/>
                    <a:pt x="2085" y="6003"/>
                    <a:pt x="4037" y="5300"/>
                  </a:cubicBezTo>
                  <a:cubicBezTo>
                    <a:pt x="5680" y="4717"/>
                    <a:pt x="8026" y="3514"/>
                    <a:pt x="9943" y="1133"/>
                  </a:cubicBezTo>
                  <a:cubicBezTo>
                    <a:pt x="10035" y="1018"/>
                    <a:pt x="9949" y="847"/>
                    <a:pt x="9813" y="847"/>
                  </a:cubicBezTo>
                  <a:cubicBezTo>
                    <a:pt x="9809" y="847"/>
                    <a:pt x="9804" y="847"/>
                    <a:pt x="9800" y="847"/>
                  </a:cubicBezTo>
                  <a:lnTo>
                    <a:pt x="9252" y="931"/>
                  </a:lnTo>
                  <a:cubicBezTo>
                    <a:pt x="9244" y="932"/>
                    <a:pt x="9236" y="932"/>
                    <a:pt x="9228" y="932"/>
                  </a:cubicBezTo>
                  <a:cubicBezTo>
                    <a:pt x="9139" y="932"/>
                    <a:pt x="9049" y="874"/>
                    <a:pt x="9038" y="776"/>
                  </a:cubicBezTo>
                  <a:cubicBezTo>
                    <a:pt x="9014" y="657"/>
                    <a:pt x="9085" y="550"/>
                    <a:pt x="9204" y="538"/>
                  </a:cubicBezTo>
                  <a:lnTo>
                    <a:pt x="10681" y="359"/>
                  </a:lnTo>
                  <a:cubicBezTo>
                    <a:pt x="10688" y="358"/>
                    <a:pt x="10696" y="358"/>
                    <a:pt x="10703" y="358"/>
                  </a:cubicBezTo>
                  <a:cubicBezTo>
                    <a:pt x="10812" y="358"/>
                    <a:pt x="10895" y="438"/>
                    <a:pt x="10895" y="550"/>
                  </a:cubicBezTo>
                  <a:lnTo>
                    <a:pt x="10895" y="2026"/>
                  </a:lnTo>
                  <a:cubicBezTo>
                    <a:pt x="10895" y="2133"/>
                    <a:pt x="10812" y="2217"/>
                    <a:pt x="10705" y="2217"/>
                  </a:cubicBezTo>
                  <a:cubicBezTo>
                    <a:pt x="10598" y="2217"/>
                    <a:pt x="10514" y="2133"/>
                    <a:pt x="10514" y="2026"/>
                  </a:cubicBezTo>
                  <a:lnTo>
                    <a:pt x="10514" y="1586"/>
                  </a:lnTo>
                  <a:cubicBezTo>
                    <a:pt x="10514" y="1502"/>
                    <a:pt x="10467" y="1443"/>
                    <a:pt x="10407" y="1419"/>
                  </a:cubicBezTo>
                  <a:cubicBezTo>
                    <a:pt x="10387" y="1409"/>
                    <a:pt x="10368" y="1405"/>
                    <a:pt x="10349" y="1405"/>
                  </a:cubicBezTo>
                  <a:cubicBezTo>
                    <a:pt x="10298" y="1405"/>
                    <a:pt x="10251" y="1435"/>
                    <a:pt x="10217" y="1478"/>
                  </a:cubicBezTo>
                  <a:cubicBezTo>
                    <a:pt x="9574" y="2264"/>
                    <a:pt x="8835" y="2979"/>
                    <a:pt x="8026" y="3610"/>
                  </a:cubicBezTo>
                  <a:cubicBezTo>
                    <a:pt x="7954" y="3669"/>
                    <a:pt x="7942" y="3764"/>
                    <a:pt x="8002" y="3848"/>
                  </a:cubicBezTo>
                  <a:cubicBezTo>
                    <a:pt x="8036" y="3888"/>
                    <a:pt x="8081" y="3910"/>
                    <a:pt x="8129" y="3910"/>
                  </a:cubicBezTo>
                  <a:cubicBezTo>
                    <a:pt x="8166" y="3910"/>
                    <a:pt x="8204" y="3897"/>
                    <a:pt x="8240" y="3872"/>
                  </a:cubicBezTo>
                  <a:cubicBezTo>
                    <a:pt x="8931" y="3336"/>
                    <a:pt x="9585" y="2729"/>
                    <a:pt x="10169" y="2062"/>
                  </a:cubicBezTo>
                  <a:cubicBezTo>
                    <a:pt x="10181" y="2336"/>
                    <a:pt x="10419" y="2574"/>
                    <a:pt x="10705" y="2574"/>
                  </a:cubicBezTo>
                  <a:cubicBezTo>
                    <a:pt x="11002" y="2574"/>
                    <a:pt x="11240" y="2336"/>
                    <a:pt x="11240" y="2038"/>
                  </a:cubicBezTo>
                  <a:lnTo>
                    <a:pt x="11240" y="573"/>
                  </a:lnTo>
                  <a:cubicBezTo>
                    <a:pt x="11240" y="395"/>
                    <a:pt x="11169" y="240"/>
                    <a:pt x="11050" y="133"/>
                  </a:cubicBezTo>
                  <a:cubicBezTo>
                    <a:pt x="10943" y="47"/>
                    <a:pt x="10807" y="0"/>
                    <a:pt x="1066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595;p41">
            <a:extLst>
              <a:ext uri="{FF2B5EF4-FFF2-40B4-BE49-F238E27FC236}">
                <a16:creationId xmlns:a16="http://schemas.microsoft.com/office/drawing/2014/main" id="{499DB522-8094-416F-BEB2-642BEC76D77B}"/>
              </a:ext>
            </a:extLst>
          </p:cNvPr>
          <p:cNvGrpSpPr/>
          <p:nvPr/>
        </p:nvGrpSpPr>
        <p:grpSpPr>
          <a:xfrm>
            <a:off x="5007130" y="2910180"/>
            <a:ext cx="588957" cy="679560"/>
            <a:chOff x="4149138" y="4121151"/>
            <a:chExt cx="344065" cy="368644"/>
          </a:xfrm>
        </p:grpSpPr>
        <p:sp>
          <p:nvSpPr>
            <p:cNvPr id="9" name="Google Shape;596;p41">
              <a:extLst>
                <a:ext uri="{FF2B5EF4-FFF2-40B4-BE49-F238E27FC236}">
                  <a16:creationId xmlns:a16="http://schemas.microsoft.com/office/drawing/2014/main" id="{70826938-4B32-4737-AD81-E32C56E950B8}"/>
                </a:ext>
              </a:extLst>
            </p:cNvPr>
            <p:cNvSpPr/>
            <p:nvPr/>
          </p:nvSpPr>
          <p:spPr>
            <a:xfrm>
              <a:off x="4205853" y="4182724"/>
              <a:ext cx="225746" cy="307071"/>
            </a:xfrm>
            <a:custGeom>
              <a:avLst/>
              <a:gdLst/>
              <a:ahLst/>
              <a:cxnLst/>
              <a:rect l="l" t="t" r="r" b="b"/>
              <a:pathLst>
                <a:path w="7109" h="9670" extrusionOk="0">
                  <a:moveTo>
                    <a:pt x="3643" y="359"/>
                  </a:moveTo>
                  <a:cubicBezTo>
                    <a:pt x="4417" y="359"/>
                    <a:pt x="5132" y="645"/>
                    <a:pt x="5703" y="1157"/>
                  </a:cubicBezTo>
                  <a:cubicBezTo>
                    <a:pt x="6358" y="1752"/>
                    <a:pt x="6751" y="2597"/>
                    <a:pt x="6751" y="3478"/>
                  </a:cubicBezTo>
                  <a:cubicBezTo>
                    <a:pt x="6739" y="4074"/>
                    <a:pt x="6572" y="4669"/>
                    <a:pt x="6251" y="5157"/>
                  </a:cubicBezTo>
                  <a:cubicBezTo>
                    <a:pt x="5929" y="5645"/>
                    <a:pt x="5489" y="6038"/>
                    <a:pt x="4953" y="6288"/>
                  </a:cubicBezTo>
                  <a:cubicBezTo>
                    <a:pt x="4620" y="6431"/>
                    <a:pt x="4417" y="6776"/>
                    <a:pt x="4417" y="7146"/>
                  </a:cubicBezTo>
                  <a:lnTo>
                    <a:pt x="4417" y="7360"/>
                  </a:lnTo>
                  <a:lnTo>
                    <a:pt x="2834" y="7360"/>
                  </a:lnTo>
                  <a:lnTo>
                    <a:pt x="2834" y="7146"/>
                  </a:lnTo>
                  <a:cubicBezTo>
                    <a:pt x="2834" y="6776"/>
                    <a:pt x="2631" y="6455"/>
                    <a:pt x="2298" y="6288"/>
                  </a:cubicBezTo>
                  <a:cubicBezTo>
                    <a:pt x="1084" y="5705"/>
                    <a:pt x="381" y="4407"/>
                    <a:pt x="548" y="3074"/>
                  </a:cubicBezTo>
                  <a:cubicBezTo>
                    <a:pt x="726" y="1669"/>
                    <a:pt x="1869" y="526"/>
                    <a:pt x="3286" y="383"/>
                  </a:cubicBezTo>
                  <a:cubicBezTo>
                    <a:pt x="3405" y="359"/>
                    <a:pt x="3524" y="359"/>
                    <a:pt x="3643" y="359"/>
                  </a:cubicBezTo>
                  <a:close/>
                  <a:moveTo>
                    <a:pt x="4417" y="7729"/>
                  </a:moveTo>
                  <a:lnTo>
                    <a:pt x="4417" y="8324"/>
                  </a:lnTo>
                  <a:cubicBezTo>
                    <a:pt x="4417" y="8443"/>
                    <a:pt x="4322" y="8539"/>
                    <a:pt x="4203" y="8539"/>
                  </a:cubicBezTo>
                  <a:lnTo>
                    <a:pt x="3048" y="8539"/>
                  </a:lnTo>
                  <a:cubicBezTo>
                    <a:pt x="2929" y="8539"/>
                    <a:pt x="2834" y="8443"/>
                    <a:pt x="2834" y="8324"/>
                  </a:cubicBezTo>
                  <a:lnTo>
                    <a:pt x="2834" y="7729"/>
                  </a:lnTo>
                  <a:close/>
                  <a:moveTo>
                    <a:pt x="4024" y="8896"/>
                  </a:moveTo>
                  <a:lnTo>
                    <a:pt x="4024" y="9098"/>
                  </a:lnTo>
                  <a:cubicBezTo>
                    <a:pt x="4024" y="9217"/>
                    <a:pt x="3941" y="9313"/>
                    <a:pt x="3822" y="9313"/>
                  </a:cubicBezTo>
                  <a:lnTo>
                    <a:pt x="3429" y="9313"/>
                  </a:lnTo>
                  <a:cubicBezTo>
                    <a:pt x="3310" y="9313"/>
                    <a:pt x="3227" y="9217"/>
                    <a:pt x="3227" y="9098"/>
                  </a:cubicBezTo>
                  <a:lnTo>
                    <a:pt x="3227" y="8896"/>
                  </a:lnTo>
                  <a:close/>
                  <a:moveTo>
                    <a:pt x="3658" y="1"/>
                  </a:moveTo>
                  <a:cubicBezTo>
                    <a:pt x="3519" y="1"/>
                    <a:pt x="3379" y="9"/>
                    <a:pt x="3239" y="26"/>
                  </a:cubicBezTo>
                  <a:cubicBezTo>
                    <a:pt x="1667" y="204"/>
                    <a:pt x="381" y="1466"/>
                    <a:pt x="191" y="3026"/>
                  </a:cubicBezTo>
                  <a:cubicBezTo>
                    <a:pt x="0" y="4526"/>
                    <a:pt x="786" y="5979"/>
                    <a:pt x="2155" y="6610"/>
                  </a:cubicBezTo>
                  <a:cubicBezTo>
                    <a:pt x="2358" y="6705"/>
                    <a:pt x="2477" y="6931"/>
                    <a:pt x="2477" y="7146"/>
                  </a:cubicBezTo>
                  <a:lnTo>
                    <a:pt x="2477" y="8324"/>
                  </a:lnTo>
                  <a:cubicBezTo>
                    <a:pt x="2477" y="8574"/>
                    <a:pt x="2643" y="8789"/>
                    <a:pt x="2870" y="8860"/>
                  </a:cubicBezTo>
                  <a:lnTo>
                    <a:pt x="2870" y="9098"/>
                  </a:lnTo>
                  <a:cubicBezTo>
                    <a:pt x="2870" y="9408"/>
                    <a:pt x="3120" y="9670"/>
                    <a:pt x="3429" y="9670"/>
                  </a:cubicBezTo>
                  <a:lnTo>
                    <a:pt x="3822" y="9670"/>
                  </a:lnTo>
                  <a:cubicBezTo>
                    <a:pt x="4132" y="9670"/>
                    <a:pt x="4382" y="9408"/>
                    <a:pt x="4382" y="9098"/>
                  </a:cubicBezTo>
                  <a:lnTo>
                    <a:pt x="4382" y="8860"/>
                  </a:lnTo>
                  <a:cubicBezTo>
                    <a:pt x="4608" y="8789"/>
                    <a:pt x="4775" y="8574"/>
                    <a:pt x="4775" y="8324"/>
                  </a:cubicBezTo>
                  <a:lnTo>
                    <a:pt x="4775" y="7146"/>
                  </a:lnTo>
                  <a:cubicBezTo>
                    <a:pt x="4775" y="6931"/>
                    <a:pt x="4906" y="6717"/>
                    <a:pt x="5096" y="6610"/>
                  </a:cubicBezTo>
                  <a:cubicBezTo>
                    <a:pt x="5691" y="6336"/>
                    <a:pt x="6191" y="5895"/>
                    <a:pt x="6549" y="5348"/>
                  </a:cubicBezTo>
                  <a:cubicBezTo>
                    <a:pt x="6906" y="4788"/>
                    <a:pt x="7096" y="4133"/>
                    <a:pt x="7096" y="3455"/>
                  </a:cubicBezTo>
                  <a:cubicBezTo>
                    <a:pt x="7108" y="2490"/>
                    <a:pt x="6680" y="1538"/>
                    <a:pt x="5953" y="883"/>
                  </a:cubicBezTo>
                  <a:cubicBezTo>
                    <a:pt x="5309" y="310"/>
                    <a:pt x="4506" y="1"/>
                    <a:pt x="365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97;p41">
              <a:extLst>
                <a:ext uri="{FF2B5EF4-FFF2-40B4-BE49-F238E27FC236}">
                  <a16:creationId xmlns:a16="http://schemas.microsoft.com/office/drawing/2014/main" id="{F90E71A1-C382-4A05-B44D-871742518A2B}"/>
                </a:ext>
              </a:extLst>
            </p:cNvPr>
            <p:cNvSpPr/>
            <p:nvPr/>
          </p:nvSpPr>
          <p:spPr>
            <a:xfrm>
              <a:off x="4444777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80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80" y="358"/>
                  </a:cubicBezTo>
                  <a:lnTo>
                    <a:pt x="1346" y="358"/>
                  </a:lnTo>
                  <a:cubicBezTo>
                    <a:pt x="1442" y="358"/>
                    <a:pt x="1525" y="275"/>
                    <a:pt x="1525" y="179"/>
                  </a:cubicBezTo>
                  <a:cubicBezTo>
                    <a:pt x="1525" y="72"/>
                    <a:pt x="1430" y="1"/>
                    <a:pt x="134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98;p41">
              <a:extLst>
                <a:ext uri="{FF2B5EF4-FFF2-40B4-BE49-F238E27FC236}">
                  <a16:creationId xmlns:a16="http://schemas.microsoft.com/office/drawing/2014/main" id="{66EE5B32-3E62-43D6-9280-5EBDC69E8ADC}"/>
                </a:ext>
              </a:extLst>
            </p:cNvPr>
            <p:cNvSpPr/>
            <p:nvPr/>
          </p:nvSpPr>
          <p:spPr>
            <a:xfrm>
              <a:off x="4149138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334" y="358"/>
                  </a:lnTo>
                  <a:cubicBezTo>
                    <a:pt x="1441" y="358"/>
                    <a:pt x="1512" y="275"/>
                    <a:pt x="1512" y="179"/>
                  </a:cubicBezTo>
                  <a:cubicBezTo>
                    <a:pt x="1524" y="72"/>
                    <a:pt x="1441" y="1"/>
                    <a:pt x="133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99;p41">
              <a:extLst>
                <a:ext uri="{FF2B5EF4-FFF2-40B4-BE49-F238E27FC236}">
                  <a16:creationId xmlns:a16="http://schemas.microsoft.com/office/drawing/2014/main" id="{59475C7C-30BC-4600-891E-A44CDBC3F67A}"/>
                </a:ext>
              </a:extLst>
            </p:cNvPr>
            <p:cNvSpPr/>
            <p:nvPr/>
          </p:nvSpPr>
          <p:spPr>
            <a:xfrm>
              <a:off x="4315471" y="4121151"/>
              <a:ext cx="11400" cy="48045"/>
            </a:xfrm>
            <a:custGeom>
              <a:avLst/>
              <a:gdLst/>
              <a:ahLst/>
              <a:cxnLst/>
              <a:rect l="l" t="t" r="r" b="b"/>
              <a:pathLst>
                <a:path w="359" h="1513" extrusionOk="0">
                  <a:moveTo>
                    <a:pt x="180" y="0"/>
                  </a:moveTo>
                  <a:cubicBezTo>
                    <a:pt x="72" y="0"/>
                    <a:pt x="1" y="72"/>
                    <a:pt x="1" y="179"/>
                  </a:cubicBezTo>
                  <a:lnTo>
                    <a:pt x="1" y="1334"/>
                  </a:lnTo>
                  <a:cubicBezTo>
                    <a:pt x="1" y="1441"/>
                    <a:pt x="72" y="1512"/>
                    <a:pt x="180" y="1512"/>
                  </a:cubicBezTo>
                  <a:cubicBezTo>
                    <a:pt x="275" y="1512"/>
                    <a:pt x="358" y="1441"/>
                    <a:pt x="358" y="1334"/>
                  </a:cubicBezTo>
                  <a:lnTo>
                    <a:pt x="358" y="179"/>
                  </a:lnTo>
                  <a:cubicBezTo>
                    <a:pt x="358" y="72"/>
                    <a:pt x="275" y="0"/>
                    <a:pt x="18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00;p41">
              <a:extLst>
                <a:ext uri="{FF2B5EF4-FFF2-40B4-BE49-F238E27FC236}">
                  <a16:creationId xmlns:a16="http://schemas.microsoft.com/office/drawing/2014/main" id="{4AF27833-5F88-4093-A42F-6DFA7542726D}"/>
                </a:ext>
              </a:extLst>
            </p:cNvPr>
            <p:cNvSpPr/>
            <p:nvPr/>
          </p:nvSpPr>
          <p:spPr>
            <a:xfrm>
              <a:off x="4378632" y="4159575"/>
              <a:ext cx="22705" cy="27754"/>
            </a:xfrm>
            <a:custGeom>
              <a:avLst/>
              <a:gdLst/>
              <a:ahLst/>
              <a:cxnLst/>
              <a:rect l="l" t="t" r="r" b="b"/>
              <a:pathLst>
                <a:path w="715" h="874" extrusionOk="0">
                  <a:moveTo>
                    <a:pt x="513" y="0"/>
                  </a:moveTo>
                  <a:cubicBezTo>
                    <a:pt x="451" y="0"/>
                    <a:pt x="387" y="27"/>
                    <a:pt x="346" y="76"/>
                  </a:cubicBezTo>
                  <a:lnTo>
                    <a:pt x="48" y="588"/>
                  </a:lnTo>
                  <a:cubicBezTo>
                    <a:pt x="0" y="671"/>
                    <a:pt x="24" y="778"/>
                    <a:pt x="107" y="838"/>
                  </a:cubicBezTo>
                  <a:cubicBezTo>
                    <a:pt x="131" y="850"/>
                    <a:pt x="167" y="874"/>
                    <a:pt x="191" y="874"/>
                  </a:cubicBezTo>
                  <a:cubicBezTo>
                    <a:pt x="250" y="874"/>
                    <a:pt x="310" y="838"/>
                    <a:pt x="358" y="778"/>
                  </a:cubicBezTo>
                  <a:lnTo>
                    <a:pt x="655" y="278"/>
                  </a:lnTo>
                  <a:cubicBezTo>
                    <a:pt x="715" y="171"/>
                    <a:pt x="691" y="64"/>
                    <a:pt x="596" y="16"/>
                  </a:cubicBezTo>
                  <a:cubicBezTo>
                    <a:pt x="570" y="5"/>
                    <a:pt x="542" y="0"/>
                    <a:pt x="51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01;p41">
              <a:extLst>
                <a:ext uri="{FF2B5EF4-FFF2-40B4-BE49-F238E27FC236}">
                  <a16:creationId xmlns:a16="http://schemas.microsoft.com/office/drawing/2014/main" id="{868CFDAD-E54B-44B8-A392-21BD442C2659}"/>
                </a:ext>
              </a:extLst>
            </p:cNvPr>
            <p:cNvSpPr/>
            <p:nvPr/>
          </p:nvSpPr>
          <p:spPr>
            <a:xfrm>
              <a:off x="4240243" y="4399103"/>
              <a:ext cx="22705" cy="27563"/>
            </a:xfrm>
            <a:custGeom>
              <a:avLst/>
              <a:gdLst/>
              <a:ahLst/>
              <a:cxnLst/>
              <a:rect l="l" t="t" r="r" b="b"/>
              <a:pathLst>
                <a:path w="715" h="868" extrusionOk="0">
                  <a:moveTo>
                    <a:pt x="507" y="0"/>
                  </a:moveTo>
                  <a:cubicBezTo>
                    <a:pt x="444" y="0"/>
                    <a:pt x="387" y="33"/>
                    <a:pt x="346" y="82"/>
                  </a:cubicBezTo>
                  <a:lnTo>
                    <a:pt x="48" y="594"/>
                  </a:lnTo>
                  <a:cubicBezTo>
                    <a:pt x="1" y="677"/>
                    <a:pt x="24" y="784"/>
                    <a:pt x="108" y="844"/>
                  </a:cubicBezTo>
                  <a:cubicBezTo>
                    <a:pt x="132" y="855"/>
                    <a:pt x="155" y="867"/>
                    <a:pt x="191" y="867"/>
                  </a:cubicBezTo>
                  <a:cubicBezTo>
                    <a:pt x="251" y="867"/>
                    <a:pt x="310" y="844"/>
                    <a:pt x="358" y="784"/>
                  </a:cubicBezTo>
                  <a:lnTo>
                    <a:pt x="655" y="272"/>
                  </a:lnTo>
                  <a:cubicBezTo>
                    <a:pt x="715" y="189"/>
                    <a:pt x="679" y="82"/>
                    <a:pt x="596" y="22"/>
                  </a:cubicBezTo>
                  <a:cubicBezTo>
                    <a:pt x="566" y="7"/>
                    <a:pt x="536" y="0"/>
                    <a:pt x="50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02;p41">
              <a:extLst>
                <a:ext uri="{FF2B5EF4-FFF2-40B4-BE49-F238E27FC236}">
                  <a16:creationId xmlns:a16="http://schemas.microsoft.com/office/drawing/2014/main" id="{F2268DB5-DEC9-4F45-A3E4-0B92E41457E7}"/>
                </a:ext>
              </a:extLst>
            </p:cNvPr>
            <p:cNvSpPr/>
            <p:nvPr/>
          </p:nvSpPr>
          <p:spPr>
            <a:xfrm>
              <a:off x="4240243" y="41591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13" y="1"/>
                  </a:moveTo>
                  <a:cubicBezTo>
                    <a:pt x="181" y="1"/>
                    <a:pt x="148" y="10"/>
                    <a:pt x="120" y="30"/>
                  </a:cubicBezTo>
                  <a:cubicBezTo>
                    <a:pt x="24" y="78"/>
                    <a:pt x="1" y="197"/>
                    <a:pt x="60" y="292"/>
                  </a:cubicBezTo>
                  <a:lnTo>
                    <a:pt x="358" y="792"/>
                  </a:lnTo>
                  <a:cubicBezTo>
                    <a:pt x="382" y="852"/>
                    <a:pt x="441" y="888"/>
                    <a:pt x="525" y="888"/>
                  </a:cubicBezTo>
                  <a:cubicBezTo>
                    <a:pt x="548" y="888"/>
                    <a:pt x="584" y="864"/>
                    <a:pt x="608" y="852"/>
                  </a:cubicBezTo>
                  <a:cubicBezTo>
                    <a:pt x="679" y="792"/>
                    <a:pt x="715" y="685"/>
                    <a:pt x="667" y="602"/>
                  </a:cubicBezTo>
                  <a:lnTo>
                    <a:pt x="370" y="90"/>
                  </a:lnTo>
                  <a:cubicBezTo>
                    <a:pt x="338" y="35"/>
                    <a:pt x="276" y="1"/>
                    <a:pt x="2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03;p41">
              <a:extLst>
                <a:ext uri="{FF2B5EF4-FFF2-40B4-BE49-F238E27FC236}">
                  <a16:creationId xmlns:a16="http://schemas.microsoft.com/office/drawing/2014/main" id="{F3CD93BF-2361-41C7-9E0B-BB512C66494F}"/>
                </a:ext>
              </a:extLst>
            </p:cNvPr>
            <p:cNvSpPr/>
            <p:nvPr/>
          </p:nvSpPr>
          <p:spPr>
            <a:xfrm>
              <a:off x="4378632" y="43992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21" y="0"/>
                  </a:moveTo>
                  <a:cubicBezTo>
                    <a:pt x="187" y="0"/>
                    <a:pt x="152" y="10"/>
                    <a:pt x="119" y="30"/>
                  </a:cubicBezTo>
                  <a:cubicBezTo>
                    <a:pt x="24" y="78"/>
                    <a:pt x="0" y="197"/>
                    <a:pt x="60" y="292"/>
                  </a:cubicBezTo>
                  <a:lnTo>
                    <a:pt x="358" y="792"/>
                  </a:lnTo>
                  <a:cubicBezTo>
                    <a:pt x="393" y="851"/>
                    <a:pt x="453" y="887"/>
                    <a:pt x="524" y="887"/>
                  </a:cubicBezTo>
                  <a:cubicBezTo>
                    <a:pt x="548" y="887"/>
                    <a:pt x="584" y="863"/>
                    <a:pt x="608" y="851"/>
                  </a:cubicBezTo>
                  <a:cubicBezTo>
                    <a:pt x="691" y="792"/>
                    <a:pt x="715" y="673"/>
                    <a:pt x="667" y="601"/>
                  </a:cubicBezTo>
                  <a:lnTo>
                    <a:pt x="369" y="89"/>
                  </a:lnTo>
                  <a:cubicBezTo>
                    <a:pt x="346" y="35"/>
                    <a:pt x="286" y="0"/>
                    <a:pt x="22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04;p41">
              <a:extLst>
                <a:ext uri="{FF2B5EF4-FFF2-40B4-BE49-F238E27FC236}">
                  <a16:creationId xmlns:a16="http://schemas.microsoft.com/office/drawing/2014/main" id="{A49009B1-0FB4-4CE0-B46D-1C1A4B46CD2A}"/>
                </a:ext>
              </a:extLst>
            </p:cNvPr>
            <p:cNvSpPr/>
            <p:nvPr/>
          </p:nvSpPr>
          <p:spPr>
            <a:xfrm>
              <a:off x="4426264" y="4351851"/>
              <a:ext cx="29532" cy="21117"/>
            </a:xfrm>
            <a:custGeom>
              <a:avLst/>
              <a:gdLst/>
              <a:ahLst/>
              <a:cxnLst/>
              <a:rect l="l" t="t" r="r" b="b"/>
              <a:pathLst>
                <a:path w="930" h="665" extrusionOk="0">
                  <a:moveTo>
                    <a:pt x="215" y="0"/>
                  </a:moveTo>
                  <a:cubicBezTo>
                    <a:pt x="152" y="0"/>
                    <a:pt x="89" y="32"/>
                    <a:pt x="48" y="81"/>
                  </a:cubicBezTo>
                  <a:cubicBezTo>
                    <a:pt x="1" y="177"/>
                    <a:pt x="36" y="272"/>
                    <a:pt x="108" y="331"/>
                  </a:cubicBezTo>
                  <a:lnTo>
                    <a:pt x="608" y="629"/>
                  </a:lnTo>
                  <a:cubicBezTo>
                    <a:pt x="643" y="653"/>
                    <a:pt x="667" y="665"/>
                    <a:pt x="703" y="665"/>
                  </a:cubicBezTo>
                  <a:cubicBezTo>
                    <a:pt x="763" y="665"/>
                    <a:pt x="822" y="629"/>
                    <a:pt x="870" y="569"/>
                  </a:cubicBezTo>
                  <a:cubicBezTo>
                    <a:pt x="929" y="486"/>
                    <a:pt x="893" y="367"/>
                    <a:pt x="810" y="319"/>
                  </a:cubicBezTo>
                  <a:lnTo>
                    <a:pt x="298" y="22"/>
                  </a:lnTo>
                  <a:cubicBezTo>
                    <a:pt x="272" y="7"/>
                    <a:pt x="244" y="0"/>
                    <a:pt x="21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05;p41">
              <a:extLst>
                <a:ext uri="{FF2B5EF4-FFF2-40B4-BE49-F238E27FC236}">
                  <a16:creationId xmlns:a16="http://schemas.microsoft.com/office/drawing/2014/main" id="{E034808D-9A75-4F5F-9F27-8A096D90E43F}"/>
                </a:ext>
              </a:extLst>
            </p:cNvPr>
            <p:cNvSpPr/>
            <p:nvPr/>
          </p:nvSpPr>
          <p:spPr>
            <a:xfrm>
              <a:off x="4186196" y="4213463"/>
              <a:ext cx="29500" cy="21117"/>
            </a:xfrm>
            <a:custGeom>
              <a:avLst/>
              <a:gdLst/>
              <a:ahLst/>
              <a:cxnLst/>
              <a:rect l="l" t="t" r="r" b="b"/>
              <a:pathLst>
                <a:path w="929" h="665" extrusionOk="0">
                  <a:moveTo>
                    <a:pt x="214" y="0"/>
                  </a:moveTo>
                  <a:cubicBezTo>
                    <a:pt x="152" y="0"/>
                    <a:pt x="89" y="33"/>
                    <a:pt x="48" y="82"/>
                  </a:cubicBezTo>
                  <a:cubicBezTo>
                    <a:pt x="0" y="165"/>
                    <a:pt x="36" y="272"/>
                    <a:pt x="107" y="332"/>
                  </a:cubicBezTo>
                  <a:lnTo>
                    <a:pt x="619" y="629"/>
                  </a:lnTo>
                  <a:cubicBezTo>
                    <a:pt x="643" y="641"/>
                    <a:pt x="667" y="665"/>
                    <a:pt x="703" y="665"/>
                  </a:cubicBezTo>
                  <a:cubicBezTo>
                    <a:pt x="762" y="665"/>
                    <a:pt x="822" y="629"/>
                    <a:pt x="869" y="570"/>
                  </a:cubicBezTo>
                  <a:cubicBezTo>
                    <a:pt x="929" y="463"/>
                    <a:pt x="893" y="367"/>
                    <a:pt x="810" y="320"/>
                  </a:cubicBezTo>
                  <a:lnTo>
                    <a:pt x="298" y="22"/>
                  </a:lnTo>
                  <a:cubicBezTo>
                    <a:pt x="272" y="7"/>
                    <a:pt x="243" y="0"/>
                    <a:pt x="21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06;p41">
              <a:extLst>
                <a:ext uri="{FF2B5EF4-FFF2-40B4-BE49-F238E27FC236}">
                  <a16:creationId xmlns:a16="http://schemas.microsoft.com/office/drawing/2014/main" id="{2C14A2FC-94B6-488F-BF06-BBA82ACB3598}"/>
                </a:ext>
              </a:extLst>
            </p:cNvPr>
            <p:cNvSpPr/>
            <p:nvPr/>
          </p:nvSpPr>
          <p:spPr>
            <a:xfrm>
              <a:off x="4425883" y="4213590"/>
              <a:ext cx="29913" cy="21371"/>
            </a:xfrm>
            <a:custGeom>
              <a:avLst/>
              <a:gdLst/>
              <a:ahLst/>
              <a:cxnLst/>
              <a:rect l="l" t="t" r="r" b="b"/>
              <a:pathLst>
                <a:path w="942" h="673" extrusionOk="0">
                  <a:moveTo>
                    <a:pt x="725" y="0"/>
                  </a:moveTo>
                  <a:cubicBezTo>
                    <a:pt x="693" y="0"/>
                    <a:pt x="660" y="10"/>
                    <a:pt x="632" y="30"/>
                  </a:cubicBezTo>
                  <a:lnTo>
                    <a:pt x="120" y="328"/>
                  </a:lnTo>
                  <a:cubicBezTo>
                    <a:pt x="36" y="375"/>
                    <a:pt x="1" y="494"/>
                    <a:pt x="60" y="578"/>
                  </a:cubicBezTo>
                  <a:cubicBezTo>
                    <a:pt x="96" y="637"/>
                    <a:pt x="155" y="673"/>
                    <a:pt x="227" y="673"/>
                  </a:cubicBezTo>
                  <a:cubicBezTo>
                    <a:pt x="251" y="673"/>
                    <a:pt x="286" y="661"/>
                    <a:pt x="310" y="637"/>
                  </a:cubicBezTo>
                  <a:lnTo>
                    <a:pt x="822" y="340"/>
                  </a:lnTo>
                  <a:cubicBezTo>
                    <a:pt x="905" y="280"/>
                    <a:pt x="941" y="161"/>
                    <a:pt x="882" y="89"/>
                  </a:cubicBezTo>
                  <a:cubicBezTo>
                    <a:pt x="850" y="35"/>
                    <a:pt x="788" y="0"/>
                    <a:pt x="72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07;p41">
              <a:extLst>
                <a:ext uri="{FF2B5EF4-FFF2-40B4-BE49-F238E27FC236}">
                  <a16:creationId xmlns:a16="http://schemas.microsoft.com/office/drawing/2014/main" id="{0EBDDCDD-D579-4B13-A631-73CD34EDB36E}"/>
                </a:ext>
              </a:extLst>
            </p:cNvPr>
            <p:cNvSpPr/>
            <p:nvPr/>
          </p:nvSpPr>
          <p:spPr>
            <a:xfrm>
              <a:off x="4186196" y="4351978"/>
              <a:ext cx="29500" cy="21371"/>
            </a:xfrm>
            <a:custGeom>
              <a:avLst/>
              <a:gdLst/>
              <a:ahLst/>
              <a:cxnLst/>
              <a:rect l="l" t="t" r="r" b="b"/>
              <a:pathLst>
                <a:path w="929" h="673" extrusionOk="0">
                  <a:moveTo>
                    <a:pt x="725" y="0"/>
                  </a:moveTo>
                  <a:cubicBezTo>
                    <a:pt x="692" y="0"/>
                    <a:pt x="660" y="9"/>
                    <a:pt x="631" y="30"/>
                  </a:cubicBezTo>
                  <a:lnTo>
                    <a:pt x="119" y="327"/>
                  </a:lnTo>
                  <a:cubicBezTo>
                    <a:pt x="36" y="375"/>
                    <a:pt x="0" y="494"/>
                    <a:pt x="60" y="589"/>
                  </a:cubicBezTo>
                  <a:cubicBezTo>
                    <a:pt x="95" y="649"/>
                    <a:pt x="155" y="673"/>
                    <a:pt x="226" y="673"/>
                  </a:cubicBezTo>
                  <a:cubicBezTo>
                    <a:pt x="262" y="673"/>
                    <a:pt x="286" y="661"/>
                    <a:pt x="322" y="649"/>
                  </a:cubicBezTo>
                  <a:lnTo>
                    <a:pt x="822" y="351"/>
                  </a:lnTo>
                  <a:cubicBezTo>
                    <a:pt x="893" y="292"/>
                    <a:pt x="929" y="173"/>
                    <a:pt x="881" y="89"/>
                  </a:cubicBezTo>
                  <a:cubicBezTo>
                    <a:pt x="850" y="34"/>
                    <a:pt x="787" y="0"/>
                    <a:pt x="72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Subtítulo 5">
            <a:extLst>
              <a:ext uri="{FF2B5EF4-FFF2-40B4-BE49-F238E27FC236}">
                <a16:creationId xmlns:a16="http://schemas.microsoft.com/office/drawing/2014/main" id="{FE6AFFC1-D242-40F3-AF92-DFF1A4F67767}"/>
              </a:ext>
            </a:extLst>
          </p:cNvPr>
          <p:cNvSpPr txBox="1">
            <a:spLocks/>
          </p:cNvSpPr>
          <p:nvPr/>
        </p:nvSpPr>
        <p:spPr>
          <a:xfrm>
            <a:off x="5596087" y="1941282"/>
            <a:ext cx="3068020" cy="55290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PT" dirty="0">
                <a:solidFill>
                  <a:schemeClr val="tx1">
                    <a:lumMod val="50000"/>
                  </a:schemeClr>
                </a:solidFill>
                <a:latin typeface="Arial Nova Cond Light" panose="020B0306020202020204" pitchFamily="34" charset="0"/>
              </a:rPr>
              <a:t>Apostar em redes sociais como o Instagram e melhorar a página de Facebook.</a:t>
            </a:r>
          </a:p>
        </p:txBody>
      </p:sp>
      <p:sp>
        <p:nvSpPr>
          <p:cNvPr id="22" name="Subtítulo 5">
            <a:extLst>
              <a:ext uri="{FF2B5EF4-FFF2-40B4-BE49-F238E27FC236}">
                <a16:creationId xmlns:a16="http://schemas.microsoft.com/office/drawing/2014/main" id="{CA44D793-C30C-4A5E-8F15-FD95033E6EFE}"/>
              </a:ext>
            </a:extLst>
          </p:cNvPr>
          <p:cNvSpPr txBox="1">
            <a:spLocks/>
          </p:cNvSpPr>
          <p:nvPr/>
        </p:nvSpPr>
        <p:spPr>
          <a:xfrm>
            <a:off x="5513193" y="2947553"/>
            <a:ext cx="31689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 b="0" i="0" u="none" strike="noStrike" cap="none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 b="0" i="0" u="none" strike="noStrike" cap="none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 b="0" i="0" u="none" strike="noStrike" cap="none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 b="0" i="0" u="none" strike="noStrike" cap="none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 b="0" i="0" u="none" strike="noStrike" cap="none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 b="0" i="0" u="none" strike="noStrike" cap="none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 b="0" i="0" u="none" strike="noStrike" cap="none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None/>
              <a:defRPr sz="1400" b="0" i="0" u="none" strike="noStrike" cap="none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None/>
              <a:defRPr sz="1400" b="0" i="0" u="none" strike="noStrike" cap="none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algn="l"/>
            <a:r>
              <a:rPr lang="pt-PT" u="sng" dirty="0" err="1">
                <a:solidFill>
                  <a:schemeClr val="tx1">
                    <a:lumMod val="50000"/>
                  </a:schemeClr>
                </a:solidFill>
                <a:latin typeface="Arial Nova Cond Light" panose="020B0306020202020204" pitchFamily="34" charset="0"/>
              </a:rPr>
              <a:t>Rebranding</a:t>
            </a:r>
            <a:r>
              <a:rPr lang="pt-PT" u="sng" dirty="0">
                <a:solidFill>
                  <a:schemeClr val="tx1">
                    <a:lumMod val="50000"/>
                  </a:schemeClr>
                </a:solidFill>
                <a:latin typeface="Arial Nova Cond Light" panose="020B0306020202020204" pitchFamily="34" charset="0"/>
              </a:rPr>
              <a:t>:</a:t>
            </a:r>
          </a:p>
          <a:p>
            <a:pPr algn="l">
              <a:buFont typeface="Roboto Condensed Light" panose="020B0604020202020204" charset="0"/>
              <a:buChar char="›"/>
            </a:pPr>
            <a:r>
              <a:rPr lang="pt-PT" dirty="0">
                <a:solidFill>
                  <a:schemeClr val="tx1">
                    <a:lumMod val="50000"/>
                  </a:schemeClr>
                </a:solidFill>
                <a:latin typeface="Arial Nova Cond Light" panose="020B0306020202020204" pitchFamily="34" charset="0"/>
              </a:rPr>
              <a:t>Logótipo;</a:t>
            </a:r>
          </a:p>
          <a:p>
            <a:pPr algn="l">
              <a:buFont typeface="Roboto Condensed Light" panose="020B0604020202020204" charset="0"/>
              <a:buChar char="›"/>
            </a:pPr>
            <a:r>
              <a:rPr lang="pt-PT" dirty="0">
                <a:solidFill>
                  <a:schemeClr val="tx1">
                    <a:lumMod val="50000"/>
                  </a:schemeClr>
                </a:solidFill>
                <a:latin typeface="Arial Nova Cond Light" panose="020B0306020202020204" pitchFamily="34" charset="0"/>
              </a:rPr>
              <a:t>Slogan;</a:t>
            </a:r>
          </a:p>
          <a:p>
            <a:pPr algn="l">
              <a:buFont typeface="Roboto Condensed Light" panose="020B0604020202020204" charset="0"/>
              <a:buChar char="›"/>
            </a:pPr>
            <a:r>
              <a:rPr lang="pt-PT" dirty="0">
                <a:solidFill>
                  <a:schemeClr val="tx1">
                    <a:lumMod val="50000"/>
                  </a:schemeClr>
                </a:solidFill>
                <a:latin typeface="Arial Nova Cond Light" panose="020B0306020202020204" pitchFamily="34" charset="0"/>
              </a:rPr>
              <a:t>Assinatura.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1AB9A0B-C92B-4109-A47F-9CAF6E7C4ED7}"/>
              </a:ext>
            </a:extLst>
          </p:cNvPr>
          <p:cNvSpPr/>
          <p:nvPr/>
        </p:nvSpPr>
        <p:spPr>
          <a:xfrm>
            <a:off x="1148314" y="1187175"/>
            <a:ext cx="2781244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</a:pPr>
            <a:r>
              <a:rPr lang="pt-PT" dirty="0">
                <a:latin typeface="Arial Nova Cond Light" panose="020B0306020202020204" pitchFamily="34" charset="0"/>
              </a:rPr>
              <a:t>Após o diagnóstico percebemos que a empresa tem muitos concorrentes, o que causa a diminuição do número de clientes. Deste modo, pode melhorar em alguns aspetos , como a criação de um slogan criativo, cartões de visita mais apelativos, merchandising, entre outros.</a:t>
            </a:r>
          </a:p>
          <a:p>
            <a:pPr lvl="0" algn="just">
              <a:spcAft>
                <a:spcPts val="600"/>
              </a:spcAft>
            </a:pPr>
            <a:r>
              <a:rPr lang="pt-PT" dirty="0">
                <a:latin typeface="Arial Nova Cond Light" panose="020B0306020202020204" pitchFamily="34" charset="0"/>
              </a:rPr>
              <a:t>Embora grande parte da publicidade seja feita “boca a boca” pelos clientes, deparamo-nos com a necessidade de criar novas formas de comunicação de modo a chegar a novos clientes.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6"/>
          <p:cNvSpPr/>
          <p:nvPr/>
        </p:nvSpPr>
        <p:spPr>
          <a:xfrm>
            <a:off x="953800" y="670350"/>
            <a:ext cx="3606716" cy="3802800"/>
          </a:xfrm>
          <a:prstGeom prst="rect">
            <a:avLst/>
          </a:prstGeom>
          <a:noFill/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1303574" y="2424556"/>
            <a:ext cx="393017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t-PT" sz="4000" dirty="0"/>
              <a:t>Proposta</a:t>
            </a:r>
            <a:br>
              <a:rPr lang="pt-PT" sz="4000" dirty="0"/>
            </a:br>
            <a:r>
              <a:rPr lang="pt-PT" sz="2400" dirty="0">
                <a:latin typeface="Arial Nova Cond Light" panose="020B0306020202020204" pitchFamily="34" charset="0"/>
              </a:rPr>
              <a:t>&gt; </a:t>
            </a:r>
            <a:r>
              <a:rPr lang="pt-PT" sz="2400" dirty="0" err="1">
                <a:latin typeface="Arial Nova Cond Light" panose="020B0306020202020204" pitchFamily="34" charset="0"/>
              </a:rPr>
              <a:t>Rebranding</a:t>
            </a:r>
            <a:br>
              <a:rPr lang="pt-PT" sz="2400" dirty="0">
                <a:latin typeface="Arial Nova Cond Light" panose="020B0306020202020204" pitchFamily="34" charset="0"/>
              </a:rPr>
            </a:br>
            <a:r>
              <a:rPr lang="pt-PT" sz="2400" dirty="0">
                <a:latin typeface="Arial Nova Cond Light" panose="020B0306020202020204" pitchFamily="34" charset="0"/>
              </a:rPr>
              <a:t>&gt; Redes Sociais</a:t>
            </a:r>
            <a:endParaRPr dirty="0">
              <a:latin typeface="Arial Nova Cond Light" panose="020B0306020202020204" pitchFamily="34" charset="0"/>
            </a:endParaRPr>
          </a:p>
        </p:txBody>
      </p:sp>
      <p:sp>
        <p:nvSpPr>
          <p:cNvPr id="190" name="Google Shape;190;p36"/>
          <p:cNvSpPr txBox="1">
            <a:spLocks noGrp="1"/>
          </p:cNvSpPr>
          <p:nvPr>
            <p:ph type="title" idx="2"/>
          </p:nvPr>
        </p:nvSpPr>
        <p:spPr>
          <a:xfrm>
            <a:off x="1427875" y="981963"/>
            <a:ext cx="3054300" cy="10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02:</a:t>
            </a:r>
            <a:endParaRPr dirty="0"/>
          </a:p>
        </p:txBody>
      </p:sp>
      <p:sp>
        <p:nvSpPr>
          <p:cNvPr id="10" name="Google Shape;188;p36">
            <a:extLst>
              <a:ext uri="{FF2B5EF4-FFF2-40B4-BE49-F238E27FC236}">
                <a16:creationId xmlns:a16="http://schemas.microsoft.com/office/drawing/2014/main" id="{1BC74403-232E-45FC-A95D-A937E9A4D239}"/>
              </a:ext>
            </a:extLst>
          </p:cNvPr>
          <p:cNvSpPr/>
          <p:nvPr/>
        </p:nvSpPr>
        <p:spPr>
          <a:xfrm>
            <a:off x="3094942" y="3884889"/>
            <a:ext cx="3606716" cy="3802800"/>
          </a:xfrm>
          <a:prstGeom prst="rect">
            <a:avLst/>
          </a:prstGeom>
          <a:noFill/>
          <a:ln w="1905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Imagem 10" descr="Uma imagem com alimentação&#10;&#10;Descrição gerada automaticamente">
            <a:extLst>
              <a:ext uri="{FF2B5EF4-FFF2-40B4-BE49-F238E27FC236}">
                <a16:creationId xmlns:a16="http://schemas.microsoft.com/office/drawing/2014/main" id="{D2177A3E-C8A1-4667-B15B-B882C541D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705" y="43603"/>
            <a:ext cx="4761905" cy="4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19242"/>
      </p:ext>
    </p:extLst>
  </p:cSld>
  <p:clrMapOvr>
    <a:masterClrMapping/>
  </p:clrMapOvr>
</p:sld>
</file>

<file path=ppt/theme/theme1.xml><?xml version="1.0" encoding="utf-8"?>
<a:theme xmlns:a="http://schemas.openxmlformats.org/drawingml/2006/main" name="International Dance Day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6B26B"/>
      </a:accent1>
      <a:accent2>
        <a:srgbClr val="D0A9E0"/>
      </a:accent2>
      <a:accent3>
        <a:srgbClr val="BF9000"/>
      </a:accent3>
      <a:accent4>
        <a:srgbClr val="7F6000"/>
      </a:accent4>
      <a:accent5>
        <a:srgbClr val="FFD966"/>
      </a:accent5>
      <a:accent6>
        <a:srgbClr val="FFF2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930</Words>
  <Application>Microsoft Office PowerPoint</Application>
  <PresentationFormat>Apresentação no Ecrã (16:9)</PresentationFormat>
  <Paragraphs>108</Paragraphs>
  <Slides>29</Slides>
  <Notes>25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29</vt:i4>
      </vt:variant>
    </vt:vector>
  </HeadingPairs>
  <TitlesOfParts>
    <vt:vector size="37" baseType="lpstr">
      <vt:lpstr>Roboto Light</vt:lpstr>
      <vt:lpstr>Nirmala UI</vt:lpstr>
      <vt:lpstr>Arial Nova Cond Light</vt:lpstr>
      <vt:lpstr>Sacramento</vt:lpstr>
      <vt:lpstr>Abril Fatface</vt:lpstr>
      <vt:lpstr>Arial</vt:lpstr>
      <vt:lpstr>Roboto Condensed Light</vt:lpstr>
      <vt:lpstr>International Dance Day by Slidesgo</vt:lpstr>
      <vt:lpstr>Campanha Publicitária</vt:lpstr>
      <vt:lpstr>Restaurante “O Carvalho” – Café Snack-Bar</vt:lpstr>
      <vt:lpstr>Restaurante  “O Carvalho”  – Café Snack-Bar</vt:lpstr>
      <vt:lpstr>CONTEXTUALIZAÇÃO</vt:lpstr>
      <vt:lpstr>Apresentação do PowerPoint</vt:lpstr>
      <vt:lpstr>ANÁLISE SWOT</vt:lpstr>
      <vt:lpstr>ANTES</vt:lpstr>
      <vt:lpstr>REFLEXÃO</vt:lpstr>
      <vt:lpstr>Proposta &gt; Rebranding &gt; Redes Sociais</vt:lpstr>
      <vt:lpstr>REBRANDING – LOGÓTIPO</vt:lpstr>
      <vt:lpstr>Apresentação do PowerPoint</vt:lpstr>
      <vt:lpstr>Apresentação do PowerPoint</vt:lpstr>
      <vt:lpstr>REBRANDING – LOGÓTIPO</vt:lpstr>
      <vt:lpstr>REBRANDING – ESTUDOS DE COR</vt:lpstr>
      <vt:lpstr>REBRANDING – ESTUDOS DE COR (MONOCROMÁTICO)</vt:lpstr>
      <vt:lpstr>Apresentação do PowerPoint</vt:lpstr>
      <vt:lpstr>Apresentação do PowerPoint</vt:lpstr>
      <vt:lpstr>Apresentação do PowerPoint</vt:lpstr>
      <vt:lpstr>REBRANDING – MERCHANDISING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PÁGINA DE FACEBOOK</vt:lpstr>
      <vt:lpstr>PÁGINA DE INSTAGRAM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Campanha Publicitária</dc:title>
  <dc:creator>hp</dc:creator>
  <cp:lastModifiedBy>Juliana Soares</cp:lastModifiedBy>
  <cp:revision>34</cp:revision>
  <dcterms:modified xsi:type="dcterms:W3CDTF">2021-07-02T17:49:30Z</dcterms:modified>
</cp:coreProperties>
</file>