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7"/>
  </p:notesMasterIdLst>
  <p:sldIdLst>
    <p:sldId id="256" r:id="rId2"/>
    <p:sldId id="302" r:id="rId3"/>
    <p:sldId id="301" r:id="rId4"/>
    <p:sldId id="303" r:id="rId5"/>
    <p:sldId id="265" r:id="rId6"/>
    <p:sldId id="313" r:id="rId7"/>
    <p:sldId id="304" r:id="rId8"/>
    <p:sldId id="305" r:id="rId9"/>
    <p:sldId id="307" r:id="rId10"/>
    <p:sldId id="306" r:id="rId11"/>
    <p:sldId id="309" r:id="rId12"/>
    <p:sldId id="310" r:id="rId13"/>
    <p:sldId id="311" r:id="rId14"/>
    <p:sldId id="308" r:id="rId15"/>
    <p:sldId id="312" r:id="rId16"/>
  </p:sldIdLst>
  <p:sldSz cx="9144000" cy="5143500" type="screen16x9"/>
  <p:notesSz cx="6858000" cy="9144000"/>
  <p:embeddedFontLst>
    <p:embeddedFont>
      <p:font typeface="Bahnschrift Condensed" panose="020B0502040204020203" pitchFamily="34" charset="0"/>
      <p:regular r:id="rId18"/>
      <p:bold r:id="rId19"/>
    </p:embeddedFont>
    <p:embeddedFont>
      <p:font typeface="Dosis" panose="020B0604020202020204" charset="0"/>
      <p:regular r:id="rId20"/>
      <p:bold r:id="rId21"/>
    </p:embeddedFont>
    <p:embeddedFont>
      <p:font typeface="Market Deco" panose="02000000000000000000" pitchFamily="2" charset="0"/>
      <p:regular r:id="rId22"/>
    </p:embeddedFont>
    <p:embeddedFont>
      <p:font typeface="Open Sans Light" panose="020B0604020202020204" charset="0"/>
      <p:regular r:id="rId23"/>
      <p:bold r:id="rId24"/>
      <p:italic r:id="rId25"/>
      <p:boldItalic r:id="rId26"/>
    </p:embeddedFont>
    <p:embeddedFont>
      <p:font typeface="Playfair Display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3FA009-3D35-45A4-B9D5-59F56C619E46}">
  <a:tblStyle styleId="{2E3FA009-3D35-45A4-B9D5-59F56C619E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02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1ae165360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1ae165360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1ae165360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1ae165360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Pôr o certo no fundo </a:t>
            </a:r>
          </a:p>
        </p:txBody>
      </p:sp>
    </p:spTree>
    <p:extLst>
      <p:ext uri="{BB962C8B-B14F-4D97-AF65-F5344CB8AC3E}">
        <p14:creationId xmlns:p14="http://schemas.microsoft.com/office/powerpoint/2010/main" val="133918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5981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584351" y="1149250"/>
            <a:ext cx="2762700" cy="202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584350" y="3232775"/>
            <a:ext cx="2094300" cy="10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SECTION_HEADER_1_1_1_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2857625" y="581025"/>
            <a:ext cx="57873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74E1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SECTION_HEADER_3_1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/>
          <p:nvPr/>
        </p:nvSpPr>
        <p:spPr>
          <a:xfrm>
            <a:off x="-99050" y="-75900"/>
            <a:ext cx="2067300" cy="5295300"/>
          </a:xfrm>
          <a:prstGeom prst="rect">
            <a:avLst/>
          </a:prstGeom>
          <a:solidFill>
            <a:srgbClr val="FAD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2748525" y="268425"/>
            <a:ext cx="6062100" cy="17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None/>
              <a:defRPr sz="2400">
                <a:solidFill>
                  <a:srgbClr val="274E1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2748525" y="2037025"/>
            <a:ext cx="2988300" cy="356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900"/>
              <a:buChar char="●"/>
              <a:defRPr sz="900">
                <a:solidFill>
                  <a:srgbClr val="274E13"/>
                </a:solidFill>
              </a:defRPr>
            </a:lvl1pPr>
            <a:lvl2pPr marL="914400" lvl="1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900"/>
              <a:buChar char="○"/>
              <a:defRPr sz="900">
                <a:solidFill>
                  <a:srgbClr val="274E13"/>
                </a:solidFill>
              </a:defRPr>
            </a:lvl2pPr>
            <a:lvl3pPr marL="1371600" lvl="2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900"/>
              <a:buChar char="■"/>
              <a:defRPr sz="900">
                <a:solidFill>
                  <a:srgbClr val="274E13"/>
                </a:solidFill>
              </a:defRPr>
            </a:lvl3pPr>
            <a:lvl4pPr marL="1828800" lvl="3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900"/>
              <a:buChar char="●"/>
              <a:defRPr sz="900">
                <a:solidFill>
                  <a:srgbClr val="274E13"/>
                </a:solidFill>
              </a:defRPr>
            </a:lvl4pPr>
            <a:lvl5pPr marL="2286000" lvl="4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900"/>
              <a:buChar char="○"/>
              <a:defRPr sz="900">
                <a:solidFill>
                  <a:srgbClr val="274E13"/>
                </a:solidFill>
              </a:defRPr>
            </a:lvl5pPr>
            <a:lvl6pPr marL="2743200" lvl="5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900"/>
              <a:buChar char="■"/>
              <a:defRPr sz="900">
                <a:solidFill>
                  <a:srgbClr val="274E13"/>
                </a:solidFill>
              </a:defRPr>
            </a:lvl6pPr>
            <a:lvl7pPr marL="3200400" lvl="6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900"/>
              <a:buChar char="●"/>
              <a:defRPr sz="900">
                <a:solidFill>
                  <a:srgbClr val="274E13"/>
                </a:solidFill>
              </a:defRPr>
            </a:lvl7pPr>
            <a:lvl8pPr marL="3657600" lvl="7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900"/>
              <a:buChar char="○"/>
              <a:defRPr sz="900">
                <a:solidFill>
                  <a:srgbClr val="274E13"/>
                </a:solidFill>
              </a:defRPr>
            </a:lvl8pPr>
            <a:lvl9pPr marL="4114800" lvl="8" indent="-2857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74E13"/>
              </a:buClr>
              <a:buSzPts val="900"/>
              <a:buChar char="■"/>
              <a:defRPr sz="900">
                <a:solidFill>
                  <a:srgbClr val="274E13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2"/>
          </p:nvPr>
        </p:nvSpPr>
        <p:spPr>
          <a:xfrm>
            <a:off x="5632058" y="2037025"/>
            <a:ext cx="2988300" cy="356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900"/>
              <a:buChar char="●"/>
              <a:defRPr sz="900">
                <a:solidFill>
                  <a:srgbClr val="274E13"/>
                </a:solidFill>
              </a:defRPr>
            </a:lvl1pPr>
            <a:lvl2pPr marL="914400" lvl="1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900"/>
              <a:buChar char="○"/>
              <a:defRPr sz="900">
                <a:solidFill>
                  <a:srgbClr val="274E13"/>
                </a:solidFill>
              </a:defRPr>
            </a:lvl2pPr>
            <a:lvl3pPr marL="1371600" lvl="2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900"/>
              <a:buChar char="■"/>
              <a:defRPr sz="900">
                <a:solidFill>
                  <a:srgbClr val="274E13"/>
                </a:solidFill>
              </a:defRPr>
            </a:lvl3pPr>
            <a:lvl4pPr marL="1828800" lvl="3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900"/>
              <a:buChar char="●"/>
              <a:defRPr sz="900">
                <a:solidFill>
                  <a:srgbClr val="274E13"/>
                </a:solidFill>
              </a:defRPr>
            </a:lvl4pPr>
            <a:lvl5pPr marL="2286000" lvl="4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900"/>
              <a:buChar char="○"/>
              <a:defRPr sz="900">
                <a:solidFill>
                  <a:srgbClr val="274E13"/>
                </a:solidFill>
              </a:defRPr>
            </a:lvl5pPr>
            <a:lvl6pPr marL="2743200" lvl="5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900"/>
              <a:buChar char="■"/>
              <a:defRPr sz="900">
                <a:solidFill>
                  <a:srgbClr val="274E13"/>
                </a:solidFill>
              </a:defRPr>
            </a:lvl6pPr>
            <a:lvl7pPr marL="3200400" lvl="6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900"/>
              <a:buChar char="●"/>
              <a:defRPr sz="900">
                <a:solidFill>
                  <a:srgbClr val="274E13"/>
                </a:solidFill>
              </a:defRPr>
            </a:lvl7pPr>
            <a:lvl8pPr marL="3657600" lvl="7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900"/>
              <a:buChar char="○"/>
              <a:defRPr sz="900">
                <a:solidFill>
                  <a:srgbClr val="274E13"/>
                </a:solidFill>
              </a:defRPr>
            </a:lvl8pPr>
            <a:lvl9pPr marL="4114800" lvl="8" indent="-2857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74E13"/>
              </a:buClr>
              <a:buSzPts val="900"/>
              <a:buChar char="■"/>
              <a:defRPr sz="900">
                <a:solidFill>
                  <a:srgbClr val="274E1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Playfair Display"/>
              <a:buNone/>
              <a:defRPr sz="2800" b="1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None/>
              <a:defRPr sz="2800">
                <a:solidFill>
                  <a:srgbClr val="274E1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None/>
              <a:defRPr sz="2800">
                <a:solidFill>
                  <a:srgbClr val="274E1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None/>
              <a:defRPr sz="2800">
                <a:solidFill>
                  <a:srgbClr val="274E1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None/>
              <a:defRPr sz="2800">
                <a:solidFill>
                  <a:srgbClr val="274E1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None/>
              <a:defRPr sz="2800">
                <a:solidFill>
                  <a:srgbClr val="274E1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None/>
              <a:defRPr sz="2800">
                <a:solidFill>
                  <a:srgbClr val="274E1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None/>
              <a:defRPr sz="2800">
                <a:solidFill>
                  <a:srgbClr val="274E1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None/>
              <a:defRPr sz="2800">
                <a:solidFill>
                  <a:srgbClr val="274E1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Open Sans Light"/>
              <a:buChar char="●"/>
              <a:defRPr sz="1800">
                <a:solidFill>
                  <a:srgbClr val="274E1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Open Sans Light"/>
              <a:buChar char="○"/>
              <a:defRPr>
                <a:solidFill>
                  <a:srgbClr val="274E1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Open Sans Light"/>
              <a:buChar char="■"/>
              <a:defRPr>
                <a:solidFill>
                  <a:srgbClr val="274E1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Open Sans Light"/>
              <a:buChar char="●"/>
              <a:defRPr>
                <a:solidFill>
                  <a:srgbClr val="274E1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Open Sans Light"/>
              <a:buChar char="○"/>
              <a:defRPr>
                <a:solidFill>
                  <a:srgbClr val="274E1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Open Sans Light"/>
              <a:buChar char="■"/>
              <a:defRPr>
                <a:solidFill>
                  <a:srgbClr val="274E1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Open Sans Light"/>
              <a:buChar char="●"/>
              <a:defRPr>
                <a:solidFill>
                  <a:srgbClr val="274E1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Open Sans Light"/>
              <a:buChar char="○"/>
              <a:defRPr>
                <a:solidFill>
                  <a:srgbClr val="274E1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74E13"/>
              </a:buClr>
              <a:buSzPts val="1400"/>
              <a:buFont typeface="Open Sans Light"/>
              <a:buChar char="■"/>
              <a:defRPr>
                <a:solidFill>
                  <a:srgbClr val="274E1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1" r:id="rId3"/>
    <p:sldLayoutId id="214748367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andelion-communication.webnode.p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/>
          <p:nvPr/>
        </p:nvSpPr>
        <p:spPr>
          <a:xfrm>
            <a:off x="5284351" y="1173312"/>
            <a:ext cx="6072900" cy="282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ctrTitle"/>
          </p:nvPr>
        </p:nvSpPr>
        <p:spPr>
          <a:xfrm>
            <a:off x="5287728" y="654843"/>
            <a:ext cx="3864449" cy="206540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err="1">
                <a:latin typeface="Market Deco" panose="02000000000000000000" pitchFamily="2" charset="0"/>
              </a:rPr>
              <a:t>Dandelion</a:t>
            </a:r>
            <a:r>
              <a:rPr lang="pt-PT" dirty="0">
                <a:latin typeface="Market Deco" panose="02000000000000000000" pitchFamily="2" charset="0"/>
              </a:rPr>
              <a:t> </a:t>
            </a:r>
            <a:r>
              <a:rPr lang="pt-PT" dirty="0" err="1">
                <a:latin typeface="Market Deco" panose="02000000000000000000" pitchFamily="2" charset="0"/>
              </a:rPr>
              <a:t>Communication</a:t>
            </a:r>
            <a:endParaRPr dirty="0">
              <a:solidFill>
                <a:srgbClr val="274E13"/>
              </a:solidFill>
              <a:latin typeface="Market Deco" panose="02000000000000000000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5E2C4EE-8B72-4B37-A45B-4AA990574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74" y="243840"/>
            <a:ext cx="4012029" cy="425138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C4A8129-40C9-45D4-9A4C-EB09FFB4E5F3}"/>
              </a:ext>
            </a:extLst>
          </p:cNvPr>
          <p:cNvSpPr txBox="1"/>
          <p:nvPr/>
        </p:nvSpPr>
        <p:spPr>
          <a:xfrm>
            <a:off x="1367789" y="4251383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dirty="0">
                <a:latin typeface="Bahnschrift Condensed" panose="020B0502040204020203" pitchFamily="34" charset="0"/>
                <a:cs typeface="Arial" panose="020B0604020202020204" pitchFamily="34" charset="0"/>
              </a:rPr>
              <a:t>THE ESSENCE OF YOUR BUSINESS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346110E-0927-4EB3-A0F1-C5024F20AC9A}"/>
              </a:ext>
            </a:extLst>
          </p:cNvPr>
          <p:cNvSpPr txBox="1"/>
          <p:nvPr/>
        </p:nvSpPr>
        <p:spPr>
          <a:xfrm>
            <a:off x="5284351" y="2858929"/>
            <a:ext cx="4221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Bahnschrift Condensed" panose="020B0502040204020203" pitchFamily="34" charset="0"/>
              </a:rPr>
              <a:t>Unidade Curricular: </a:t>
            </a:r>
            <a:r>
              <a:rPr lang="pt-PT" dirty="0">
                <a:latin typeface="Bahnschrift Condensed" panose="020B0502040204020203" pitchFamily="34" charset="0"/>
              </a:rPr>
              <a:t>Agência da Comunicação</a:t>
            </a:r>
          </a:p>
          <a:p>
            <a:r>
              <a:rPr lang="pt-PT" b="1" dirty="0">
                <a:latin typeface="Bahnschrift Condensed" panose="020B0502040204020203" pitchFamily="34" charset="0"/>
              </a:rPr>
              <a:t>Docente: </a:t>
            </a:r>
            <a:r>
              <a:rPr lang="pt-PT" dirty="0">
                <a:latin typeface="Bahnschrift Condensed" panose="020B0502040204020203" pitchFamily="34" charset="0"/>
              </a:rPr>
              <a:t>José Paulo Santos</a:t>
            </a:r>
          </a:p>
          <a:p>
            <a:r>
              <a:rPr lang="pt-PT" b="1" dirty="0">
                <a:latin typeface="Bahnschrift Condensed" panose="020B0502040204020203" pitchFamily="34" charset="0"/>
              </a:rPr>
              <a:t>Ano Letivo: </a:t>
            </a:r>
            <a:r>
              <a:rPr lang="pt-PT" dirty="0">
                <a:latin typeface="Bahnschrift Condensed" panose="020B0502040204020203" pitchFamily="34" charset="0"/>
              </a:rPr>
              <a:t>2019/2020</a:t>
            </a:r>
          </a:p>
          <a:p>
            <a:r>
              <a:rPr lang="pt-PT" b="1" dirty="0">
                <a:latin typeface="Bahnschrift Condensed" panose="020B0502040204020203" pitchFamily="34" charset="0"/>
              </a:rPr>
              <a:t>Discentes:</a:t>
            </a:r>
          </a:p>
          <a:p>
            <a:r>
              <a:rPr lang="pt-PT" dirty="0">
                <a:latin typeface="Bahnschrift Condensed" panose="020B0502040204020203" pitchFamily="34" charset="0"/>
              </a:rPr>
              <a:t>Carla Marques, al68252</a:t>
            </a:r>
          </a:p>
          <a:p>
            <a:r>
              <a:rPr lang="pt-PT" dirty="0">
                <a:latin typeface="Bahnschrift Condensed" panose="020B0502040204020203" pitchFamily="34" charset="0"/>
              </a:rPr>
              <a:t>Francisca Antunes, al69969</a:t>
            </a:r>
          </a:p>
          <a:p>
            <a:r>
              <a:rPr lang="pt-PT" dirty="0">
                <a:latin typeface="Bahnschrift Condensed" panose="020B0502040204020203" pitchFamily="34" charset="0"/>
              </a:rPr>
              <a:t>Juliana Soares, al68375</a:t>
            </a:r>
          </a:p>
          <a:p>
            <a:r>
              <a:rPr lang="pt-PT" dirty="0">
                <a:latin typeface="Bahnschrift Condensed" panose="020B0502040204020203" pitchFamily="34" charset="0"/>
              </a:rPr>
              <a:t>Maria Alves, al66130</a:t>
            </a:r>
          </a:p>
          <a:p>
            <a:r>
              <a:rPr lang="pt-PT" dirty="0">
                <a:latin typeface="Bahnschrift Condensed" panose="020B0502040204020203" pitchFamily="34" charset="0"/>
              </a:rPr>
              <a:t>Tamara Carvalho, al68824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B8A8CDD-C60B-46AD-9F18-13D415A79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7" y="4787486"/>
            <a:ext cx="775758" cy="2567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AC47C05F-55D5-402D-8D47-A06D9CA652FA}"/>
              </a:ext>
            </a:extLst>
          </p:cNvPr>
          <p:cNvSpPr/>
          <p:nvPr/>
        </p:nvSpPr>
        <p:spPr>
          <a:xfrm>
            <a:off x="-89149" y="-73891"/>
            <a:ext cx="2228912" cy="52173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23D696-D978-4E2B-8BBC-BB45CC05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54" y="0"/>
            <a:ext cx="6062100" cy="834660"/>
          </a:xfrm>
        </p:spPr>
        <p:txBody>
          <a:bodyPr/>
          <a:lstStyle/>
          <a:p>
            <a:r>
              <a:rPr lang="pt-PT" dirty="0">
                <a:latin typeface="Bahnschrift Condensed" panose="020B0502040204020203" pitchFamily="34" charset="0"/>
              </a:rPr>
              <a:t>QUEM SOMOS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604C8AB-3046-4731-91C3-3013F57DB3CA}"/>
              </a:ext>
            </a:extLst>
          </p:cNvPr>
          <p:cNvSpPr txBox="1"/>
          <p:nvPr/>
        </p:nvSpPr>
        <p:spPr>
          <a:xfrm>
            <a:off x="4247199" y="2068037"/>
            <a:ext cx="2683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b="1" dirty="0">
                <a:latin typeface="Bahnschrift Condensed" panose="020B0502040204020203" pitchFamily="34" charset="0"/>
              </a:rPr>
              <a:t>Tamara Carvalho</a:t>
            </a:r>
          </a:p>
          <a:p>
            <a:pPr algn="just"/>
            <a:r>
              <a:rPr lang="pt-PT" sz="1600" dirty="0">
                <a:latin typeface="Bahnschrift Condensed" panose="020B0502040204020203" pitchFamily="34" charset="0"/>
              </a:rPr>
              <a:t>Fez parte da natação durante 3 anos mas não passou dos regionais.</a:t>
            </a:r>
          </a:p>
          <a:p>
            <a:pPr algn="just"/>
            <a:r>
              <a:rPr lang="pt-PT" sz="1600" b="1" dirty="0">
                <a:latin typeface="Bahnschrift Condensed" panose="020B0502040204020203" pitchFamily="34" charset="0"/>
              </a:rPr>
              <a:t>Relações Públicas </a:t>
            </a:r>
            <a:r>
              <a:rPr lang="pt-PT" sz="1600" dirty="0">
                <a:latin typeface="Bahnschrift Condensed" panose="020B0502040204020203" pitchFamily="34" charset="0"/>
              </a:rPr>
              <a:t>da empresa, carateriza-se como uma pessoa calma e teimosa e diz que o espanhol é com ela.</a:t>
            </a:r>
          </a:p>
          <a:p>
            <a:pPr algn="just"/>
            <a:r>
              <a:rPr lang="pt-PT" sz="1600" dirty="0">
                <a:latin typeface="Bahnschrift Condensed" panose="020B0502040204020203" pitchFamily="34" charset="0"/>
              </a:rPr>
              <a:t>Tem 19 anos, nasceu na Andorra e é apaixonada pela cultura coreana.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4504D14-C26D-4127-BD99-A63B29FA7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143" y="165804"/>
            <a:ext cx="1796100" cy="1882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F2E834B-6A86-4BDD-B04F-67CE7E05E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7" y="4787486"/>
            <a:ext cx="775758" cy="25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54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AC47C05F-55D5-402D-8D47-A06D9CA652FA}"/>
              </a:ext>
            </a:extLst>
          </p:cNvPr>
          <p:cNvSpPr/>
          <p:nvPr/>
        </p:nvSpPr>
        <p:spPr>
          <a:xfrm>
            <a:off x="-89149" y="-73891"/>
            <a:ext cx="2228912" cy="52173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23D696-D978-4E2B-8BBC-BB45CC05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54" y="0"/>
            <a:ext cx="6062100" cy="834660"/>
          </a:xfrm>
        </p:spPr>
        <p:txBody>
          <a:bodyPr/>
          <a:lstStyle/>
          <a:p>
            <a:r>
              <a:rPr lang="pt-PT" dirty="0">
                <a:latin typeface="Bahnschrift Condensed" panose="020B0502040204020203" pitchFamily="34" charset="0"/>
              </a:rPr>
              <a:t>CARTÕES DE VISITA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DCF8F90-5D24-4D48-B94F-0EDB2FA96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8" y="1654333"/>
            <a:ext cx="4262892" cy="243073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FB13F7A-28FE-4C88-A97D-FFF6D10D5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652" y="1654333"/>
            <a:ext cx="4262890" cy="246092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41DABB7-565D-4F15-A501-DBB7F85C3614}"/>
              </a:ext>
            </a:extLst>
          </p:cNvPr>
          <p:cNvSpPr txBox="1"/>
          <p:nvPr/>
        </p:nvSpPr>
        <p:spPr>
          <a:xfrm>
            <a:off x="1778718" y="1286895"/>
            <a:ext cx="114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>
                <a:latin typeface="Bahnschrift Condensed" panose="020B0502040204020203" pitchFamily="34" charset="0"/>
              </a:rPr>
              <a:t>FRENTE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446BA12-0DB5-4029-80B5-7819E8868A9C}"/>
              </a:ext>
            </a:extLst>
          </p:cNvPr>
          <p:cNvSpPr txBox="1"/>
          <p:nvPr/>
        </p:nvSpPr>
        <p:spPr>
          <a:xfrm>
            <a:off x="6655254" y="1285001"/>
            <a:ext cx="114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>
                <a:latin typeface="Bahnschrift Condensed" panose="020B0502040204020203" pitchFamily="34" charset="0"/>
              </a:rPr>
              <a:t>TRÁS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D4D2EA5-7D91-4B16-9FF4-6917065AE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7" y="4787486"/>
            <a:ext cx="775758" cy="25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55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AC47C05F-55D5-402D-8D47-A06D9CA652FA}"/>
              </a:ext>
            </a:extLst>
          </p:cNvPr>
          <p:cNvSpPr/>
          <p:nvPr/>
        </p:nvSpPr>
        <p:spPr>
          <a:xfrm>
            <a:off x="-89149" y="-73891"/>
            <a:ext cx="2228912" cy="52173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23D696-D978-4E2B-8BBC-BB45CC05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54" y="0"/>
            <a:ext cx="6062100" cy="834660"/>
          </a:xfrm>
        </p:spPr>
        <p:txBody>
          <a:bodyPr/>
          <a:lstStyle/>
          <a:p>
            <a:r>
              <a:rPr lang="pt-PT" dirty="0">
                <a:latin typeface="Bahnschrift Condensed" panose="020B0502040204020203" pitchFamily="34" charset="0"/>
              </a:rPr>
              <a:t>LETTERHEADS – MARCAS DE ÁGUA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731E134-4826-42E4-B20F-738A5986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066" y="0"/>
            <a:ext cx="4853920" cy="5143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8709ED1-4FBF-4384-B750-90DAA39B7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7" y="4787486"/>
            <a:ext cx="775758" cy="25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06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AC47C05F-55D5-402D-8D47-A06D9CA652FA}"/>
              </a:ext>
            </a:extLst>
          </p:cNvPr>
          <p:cNvSpPr/>
          <p:nvPr/>
        </p:nvSpPr>
        <p:spPr>
          <a:xfrm>
            <a:off x="-89149" y="-73891"/>
            <a:ext cx="2228912" cy="52173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23D696-D978-4E2B-8BBC-BB45CC05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54" y="0"/>
            <a:ext cx="6062100" cy="834660"/>
          </a:xfrm>
        </p:spPr>
        <p:txBody>
          <a:bodyPr/>
          <a:lstStyle/>
          <a:p>
            <a:r>
              <a:rPr lang="pt-PT" dirty="0">
                <a:latin typeface="Bahnschrift Condensed" panose="020B0502040204020203" pitchFamily="34" charset="0"/>
              </a:rPr>
              <a:t>MERCHANDISING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5BFA8A6-F6CB-44C1-9986-DB01B90CB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7" y="4787486"/>
            <a:ext cx="775758" cy="25677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3EA7F3E-29DD-4FF4-82B7-6BE14CBE1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31"/>
          <a:stretch/>
        </p:blipFill>
        <p:spPr>
          <a:xfrm>
            <a:off x="2208529" y="567069"/>
            <a:ext cx="2576122" cy="22996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27D4F33-32E8-42E3-BC8E-76880D371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417" y="736153"/>
            <a:ext cx="2082054" cy="17224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3150127-B399-4CA5-A3F7-87759A1B611B}"/>
              </a:ext>
            </a:extLst>
          </p:cNvPr>
          <p:cNvSpPr txBox="1"/>
          <p:nvPr/>
        </p:nvSpPr>
        <p:spPr>
          <a:xfrm>
            <a:off x="484336" y="1276128"/>
            <a:ext cx="119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dirty="0">
                <a:latin typeface="Bahnschrift Condensed" panose="020B0502040204020203" pitchFamily="34" charset="0"/>
              </a:rPr>
              <a:t>Caneca</a:t>
            </a:r>
          </a:p>
        </p:txBody>
      </p:sp>
      <p:cxnSp>
        <p:nvCxnSpPr>
          <p:cNvPr id="11" name="Conexão reta unidirecional 10">
            <a:extLst>
              <a:ext uri="{FF2B5EF4-FFF2-40B4-BE49-F238E27FC236}">
                <a16:creationId xmlns:a16="http://schemas.microsoft.com/office/drawing/2014/main" id="{827B6EED-ED8F-46B9-B0D8-BD9EE0BDA897}"/>
              </a:ext>
            </a:extLst>
          </p:cNvPr>
          <p:cNvCxnSpPr>
            <a:cxnSpLocks/>
          </p:cNvCxnSpPr>
          <p:nvPr/>
        </p:nvCxnSpPr>
        <p:spPr>
          <a:xfrm>
            <a:off x="1481470" y="1484951"/>
            <a:ext cx="8435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0E3DF97-53B2-4966-87A2-40B6E0ED12FC}"/>
              </a:ext>
            </a:extLst>
          </p:cNvPr>
          <p:cNvSpPr txBox="1"/>
          <p:nvPr/>
        </p:nvSpPr>
        <p:spPr>
          <a:xfrm>
            <a:off x="484336" y="2944894"/>
            <a:ext cx="119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dirty="0">
                <a:latin typeface="Bahnschrift Condensed" panose="020B0502040204020203" pitchFamily="34" charset="0"/>
              </a:rPr>
              <a:t>T-shirt</a:t>
            </a:r>
          </a:p>
        </p:txBody>
      </p: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6F799376-D30D-456F-9C58-BEAD321D6807}"/>
              </a:ext>
            </a:extLst>
          </p:cNvPr>
          <p:cNvCxnSpPr>
            <a:cxnSpLocks/>
          </p:cNvCxnSpPr>
          <p:nvPr/>
        </p:nvCxnSpPr>
        <p:spPr>
          <a:xfrm>
            <a:off x="1481470" y="3152566"/>
            <a:ext cx="8435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3854ED3E-D041-4CF6-B4E9-804F91231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467" y="2534804"/>
            <a:ext cx="1978533" cy="257175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A1345DF4-AEEC-4A44-919C-BF2F62CF59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4307" y="2410542"/>
            <a:ext cx="2820273" cy="282027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70673AA-3184-45DB-B3C4-DAB7E55E56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6619" y="1675493"/>
            <a:ext cx="2538801" cy="2538801"/>
          </a:xfrm>
          <a:prstGeom prst="rect">
            <a:avLst/>
          </a:prstGeom>
        </p:spPr>
      </p:pic>
      <p:cxnSp>
        <p:nvCxnSpPr>
          <p:cNvPr id="23" name="Conexão reta 22">
            <a:extLst>
              <a:ext uri="{FF2B5EF4-FFF2-40B4-BE49-F238E27FC236}">
                <a16:creationId xmlns:a16="http://schemas.microsoft.com/office/drawing/2014/main" id="{24D9C63F-C98A-4206-89D3-FA38D20C5C56}"/>
              </a:ext>
            </a:extLst>
          </p:cNvPr>
          <p:cNvCxnSpPr>
            <a:cxnSpLocks/>
          </p:cNvCxnSpPr>
          <p:nvPr/>
        </p:nvCxnSpPr>
        <p:spPr>
          <a:xfrm>
            <a:off x="7159256" y="834660"/>
            <a:ext cx="0" cy="35813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FFD3AC4-0518-46AC-B7BB-8A519898BF61}"/>
              </a:ext>
            </a:extLst>
          </p:cNvPr>
          <p:cNvSpPr txBox="1"/>
          <p:nvPr/>
        </p:nvSpPr>
        <p:spPr>
          <a:xfrm>
            <a:off x="7711513" y="935779"/>
            <a:ext cx="119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dirty="0" err="1">
                <a:latin typeface="Bahnschrift Condensed" panose="020B0502040204020203" pitchFamily="34" charset="0"/>
              </a:rPr>
              <a:t>Pen</a:t>
            </a:r>
            <a:endParaRPr lang="pt-PT" sz="1800" dirty="0">
              <a:latin typeface="Bahnschrift Condensed" panose="020B0502040204020203" pitchFamily="34" charset="0"/>
            </a:endParaRPr>
          </a:p>
        </p:txBody>
      </p:sp>
      <p:cxnSp>
        <p:nvCxnSpPr>
          <p:cNvPr id="29" name="Conexão reta unidirecional 28">
            <a:extLst>
              <a:ext uri="{FF2B5EF4-FFF2-40B4-BE49-F238E27FC236}">
                <a16:creationId xmlns:a16="http://schemas.microsoft.com/office/drawing/2014/main" id="{D165E1E0-67AC-4DF0-9FFC-6F09041BE9CF}"/>
              </a:ext>
            </a:extLst>
          </p:cNvPr>
          <p:cNvCxnSpPr/>
          <p:nvPr/>
        </p:nvCxnSpPr>
        <p:spPr>
          <a:xfrm>
            <a:off x="7926019" y="1382233"/>
            <a:ext cx="0" cy="482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88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AC47C05F-55D5-402D-8D47-A06D9CA652FA}"/>
              </a:ext>
            </a:extLst>
          </p:cNvPr>
          <p:cNvSpPr/>
          <p:nvPr/>
        </p:nvSpPr>
        <p:spPr>
          <a:xfrm>
            <a:off x="-89149" y="-73891"/>
            <a:ext cx="2228912" cy="52173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23D696-D978-4E2B-8BBC-BB45CC05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54" y="0"/>
            <a:ext cx="6062100" cy="834660"/>
          </a:xfrm>
        </p:spPr>
        <p:txBody>
          <a:bodyPr/>
          <a:lstStyle/>
          <a:p>
            <a:r>
              <a:rPr lang="pt-PT" dirty="0">
                <a:latin typeface="Bahnschrift Condensed" panose="020B0502040204020203" pitchFamily="34" charset="0"/>
              </a:rPr>
              <a:t>CRIAÇÃO DO SITE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604C8AB-3046-4731-91C3-3013F57DB3CA}"/>
              </a:ext>
            </a:extLst>
          </p:cNvPr>
          <p:cNvSpPr txBox="1"/>
          <p:nvPr/>
        </p:nvSpPr>
        <p:spPr>
          <a:xfrm>
            <a:off x="2877457" y="4601823"/>
            <a:ext cx="338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latin typeface="Bahnschrift Condensed" panose="020B0502040204020203" pitchFamily="34" charset="0"/>
                <a:hlinkClick r:id="rId2"/>
              </a:rPr>
              <a:t>https://dandelion-communication.webnode.pt/</a:t>
            </a:r>
            <a:r>
              <a:rPr lang="pt-PT" sz="1600" dirty="0">
                <a:latin typeface="Bahnschrift Condensed" panose="020B0502040204020203" pitchFamily="34" charset="0"/>
              </a:rPr>
              <a:t> </a:t>
            </a:r>
            <a:br>
              <a:rPr lang="en-US" sz="1600" dirty="0">
                <a:latin typeface="Bahnschrift Condensed" panose="020B0502040204020203" pitchFamily="34" charset="0"/>
              </a:rPr>
            </a:br>
            <a:endParaRPr lang="pt-PT" sz="1600" dirty="0">
              <a:latin typeface="Bahnschrift Condensed" panose="020B0502040204020203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7EDAE30-9A26-40A5-ABDE-BFF3B8746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7" y="4787486"/>
            <a:ext cx="775758" cy="2567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0DEDC5E-C30E-4971-8846-C9BE44862E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04"/>
          <a:stretch/>
        </p:blipFill>
        <p:spPr>
          <a:xfrm>
            <a:off x="721136" y="600245"/>
            <a:ext cx="7701728" cy="408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AC47C05F-55D5-402D-8D47-A06D9CA652FA}"/>
              </a:ext>
            </a:extLst>
          </p:cNvPr>
          <p:cNvSpPr/>
          <p:nvPr/>
        </p:nvSpPr>
        <p:spPr>
          <a:xfrm>
            <a:off x="-89149" y="-73891"/>
            <a:ext cx="2228912" cy="52173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23D696-D978-4E2B-8BBC-BB45CC05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54" y="0"/>
            <a:ext cx="6062100" cy="834660"/>
          </a:xfrm>
        </p:spPr>
        <p:txBody>
          <a:bodyPr/>
          <a:lstStyle/>
          <a:p>
            <a:r>
              <a:rPr lang="pt-PT" dirty="0">
                <a:latin typeface="Bahnschrift Condensed" panose="020B0502040204020203" pitchFamily="34" charset="0"/>
              </a:rPr>
              <a:t>VÍDEO PUBLICITÁRIO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8709ED1-4FBF-4384-B750-90DAA39B7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7" y="4787486"/>
            <a:ext cx="775758" cy="25677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B9BFCC7-6EC0-4A72-B399-39E8D2C04662}"/>
              </a:ext>
            </a:extLst>
          </p:cNvPr>
          <p:cNvSpPr txBox="1"/>
          <p:nvPr/>
        </p:nvSpPr>
        <p:spPr>
          <a:xfrm>
            <a:off x="4217581" y="2147777"/>
            <a:ext cx="144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Vídeo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9312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AC47C05F-55D5-402D-8D47-A06D9CA652FA}"/>
              </a:ext>
            </a:extLst>
          </p:cNvPr>
          <p:cNvSpPr/>
          <p:nvPr/>
        </p:nvSpPr>
        <p:spPr>
          <a:xfrm>
            <a:off x="-89149" y="-73891"/>
            <a:ext cx="2228912" cy="52173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23D696-D978-4E2B-8BBC-BB45CC05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54" y="0"/>
            <a:ext cx="6062100" cy="834660"/>
          </a:xfrm>
        </p:spPr>
        <p:txBody>
          <a:bodyPr/>
          <a:lstStyle/>
          <a:p>
            <a:r>
              <a:rPr lang="pt-PT" dirty="0">
                <a:latin typeface="Bahnschrift Condensed" panose="020B0502040204020203" pitchFamily="34" charset="0"/>
              </a:rPr>
              <a:t>IDENTIDADE DANDELION COMMUNICATION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604C8AB-3046-4731-91C3-3013F57DB3CA}"/>
              </a:ext>
            </a:extLst>
          </p:cNvPr>
          <p:cNvSpPr txBox="1"/>
          <p:nvPr/>
        </p:nvSpPr>
        <p:spPr>
          <a:xfrm>
            <a:off x="-45979" y="1337198"/>
            <a:ext cx="21425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Bahnschrift Condensed" panose="020B0502040204020203" pitchFamily="34" charset="0"/>
              </a:rPr>
              <a:t>A </a:t>
            </a:r>
            <a:r>
              <a:rPr lang="en-US" sz="1600" dirty="0" err="1">
                <a:latin typeface="Bahnschrift Condensed" panose="020B0502040204020203" pitchFamily="34" charset="0"/>
              </a:rPr>
              <a:t>identidade</a:t>
            </a:r>
            <a:r>
              <a:rPr lang="en-US" sz="1600" dirty="0">
                <a:latin typeface="Bahnschrift Condensed" panose="020B0502040204020203" pitchFamily="34" charset="0"/>
              </a:rPr>
              <a:t> é </a:t>
            </a:r>
            <a:r>
              <a:rPr lang="en-US" sz="1600" dirty="0" err="1">
                <a:latin typeface="Bahnschrift Condensed" panose="020B0502040204020203" pitchFamily="34" charset="0"/>
              </a:rPr>
              <a:t>composta</a:t>
            </a:r>
            <a:r>
              <a:rPr lang="en-US" sz="1600" dirty="0">
                <a:latin typeface="Bahnschrift Condensed" panose="020B0502040204020203" pitchFamily="34" charset="0"/>
              </a:rPr>
              <a:t> por </a:t>
            </a:r>
            <a:r>
              <a:rPr lang="en-US" sz="1600" dirty="0" err="1">
                <a:latin typeface="Bahnschrift Condensed" panose="020B0502040204020203" pitchFamily="34" charset="0"/>
              </a:rPr>
              <a:t>três</a:t>
            </a:r>
            <a:r>
              <a:rPr lang="en-US" sz="1600" dirty="0">
                <a:latin typeface="Bahnschrift Condensed" panose="020B0502040204020203" pitchFamily="34" charset="0"/>
              </a:rPr>
              <a:t> </a:t>
            </a:r>
            <a:r>
              <a:rPr lang="en-US" sz="1600" dirty="0" err="1">
                <a:latin typeface="Bahnschrift Condensed" panose="020B0502040204020203" pitchFamily="34" charset="0"/>
              </a:rPr>
              <a:t>elementos</a:t>
            </a:r>
            <a:r>
              <a:rPr lang="en-US" sz="1600" dirty="0">
                <a:latin typeface="Bahnschrift Condensed" panose="020B0502040204020203" pitchFamily="34" charset="0"/>
              </a:rPr>
              <a:t>, o </a:t>
            </a:r>
            <a:r>
              <a:rPr lang="en-US" sz="1600" dirty="0" err="1">
                <a:latin typeface="Bahnschrift Condensed" panose="020B0502040204020203" pitchFamily="34" charset="0"/>
              </a:rPr>
              <a:t>leão</a:t>
            </a:r>
            <a:r>
              <a:rPr lang="en-US" sz="1600" dirty="0">
                <a:latin typeface="Bahnschrift Condensed" panose="020B0502040204020203" pitchFamily="34" charset="0"/>
              </a:rPr>
              <a:t> à </a:t>
            </a:r>
            <a:r>
              <a:rPr lang="en-US" sz="1600" dirty="0" err="1">
                <a:latin typeface="Bahnschrift Condensed" panose="020B0502040204020203" pitchFamily="34" charset="0"/>
              </a:rPr>
              <a:t>frente</a:t>
            </a:r>
            <a:r>
              <a:rPr lang="en-US" sz="1600" dirty="0">
                <a:latin typeface="Bahnschrift Condensed" panose="020B0502040204020203" pitchFamily="34" charset="0"/>
              </a:rPr>
              <a:t>, a flor dente de </a:t>
            </a:r>
            <a:r>
              <a:rPr lang="en-US" sz="1600" dirty="0" err="1">
                <a:latin typeface="Bahnschrift Condensed" panose="020B0502040204020203" pitchFamily="34" charset="0"/>
              </a:rPr>
              <a:t>leão</a:t>
            </a:r>
            <a:r>
              <a:rPr lang="en-US" sz="1600" dirty="0">
                <a:latin typeface="Bahnschrift Condensed" panose="020B0502040204020203" pitchFamily="34" charset="0"/>
              </a:rPr>
              <a:t> a </a:t>
            </a:r>
            <a:r>
              <a:rPr lang="en-US" sz="1600" dirty="0" err="1">
                <a:latin typeface="Bahnschrift Condensed" panose="020B0502040204020203" pitchFamily="34" charset="0"/>
              </a:rPr>
              <a:t>trás</a:t>
            </a:r>
            <a:r>
              <a:rPr lang="en-US" sz="1600" dirty="0">
                <a:latin typeface="Bahnschrift Condensed" panose="020B0502040204020203" pitchFamily="34" charset="0"/>
              </a:rPr>
              <a:t>, e a </a:t>
            </a:r>
            <a:r>
              <a:rPr lang="en-US" sz="1600" dirty="0" err="1">
                <a:latin typeface="Bahnschrift Condensed" panose="020B0502040204020203" pitchFamily="34" charset="0"/>
              </a:rPr>
              <a:t>expressão</a:t>
            </a:r>
            <a:r>
              <a:rPr lang="en-US" sz="1600" dirty="0">
                <a:latin typeface="Bahnschrift Condensed" panose="020B0502040204020203" pitchFamily="34" charset="0"/>
              </a:rPr>
              <a:t> Dandelion Communication </a:t>
            </a:r>
            <a:r>
              <a:rPr lang="en-US" sz="1600" dirty="0" err="1">
                <a:latin typeface="Bahnschrift Condensed" panose="020B0502040204020203" pitchFamily="34" charset="0"/>
              </a:rPr>
              <a:t>abaixo</a:t>
            </a:r>
            <a:r>
              <a:rPr lang="en-US" sz="1600" dirty="0">
                <a:latin typeface="Bahnschrift Condensed" panose="020B0502040204020203" pitchFamily="34" charset="0"/>
              </a:rPr>
              <a:t>.</a:t>
            </a:r>
            <a:endParaRPr lang="pt-PT" sz="1600" dirty="0">
              <a:latin typeface="Bahnschrift Condensed" panose="020B0502040204020203" pitchFamily="34" charset="0"/>
            </a:endParaRPr>
          </a:p>
          <a:p>
            <a:pPr algn="just"/>
            <a:r>
              <a:rPr lang="en-US" sz="1600" dirty="0">
                <a:latin typeface="Bahnschrift Condensed" panose="020B0502040204020203" pitchFamily="34" charset="0"/>
              </a:rPr>
              <a:t>Estes </a:t>
            </a:r>
            <a:r>
              <a:rPr lang="en-US" sz="1600" dirty="0" err="1">
                <a:latin typeface="Bahnschrift Condensed" panose="020B0502040204020203" pitchFamily="34" charset="0"/>
              </a:rPr>
              <a:t>três</a:t>
            </a:r>
            <a:r>
              <a:rPr lang="en-US" sz="1600" dirty="0">
                <a:latin typeface="Bahnschrift Condensed" panose="020B0502040204020203" pitchFamily="34" charset="0"/>
              </a:rPr>
              <a:t> </a:t>
            </a:r>
            <a:r>
              <a:rPr lang="en-US" sz="1600" dirty="0" err="1">
                <a:latin typeface="Bahnschrift Condensed" panose="020B0502040204020203" pitchFamily="34" charset="0"/>
              </a:rPr>
              <a:t>elementos</a:t>
            </a:r>
            <a:r>
              <a:rPr lang="en-US" sz="1600" dirty="0">
                <a:latin typeface="Bahnschrift Condensed" panose="020B0502040204020203" pitchFamily="34" charset="0"/>
              </a:rPr>
              <a:t>, </a:t>
            </a:r>
            <a:r>
              <a:rPr lang="en-US" sz="1600" dirty="0" err="1">
                <a:latin typeface="Bahnschrift Condensed" panose="020B0502040204020203" pitchFamily="34" charset="0"/>
              </a:rPr>
              <a:t>como</a:t>
            </a:r>
            <a:r>
              <a:rPr lang="en-US" sz="1600" dirty="0">
                <a:latin typeface="Bahnschrift Condensed" panose="020B0502040204020203" pitchFamily="34" charset="0"/>
              </a:rPr>
              <a:t> </a:t>
            </a:r>
            <a:r>
              <a:rPr lang="en-US" sz="1600" dirty="0" err="1">
                <a:latin typeface="Bahnschrift Condensed" panose="020B0502040204020203" pitchFamily="34" charset="0"/>
              </a:rPr>
              <a:t>identidade</a:t>
            </a:r>
            <a:r>
              <a:rPr lang="en-US" sz="1600" dirty="0">
                <a:latin typeface="Bahnschrift Condensed" panose="020B0502040204020203" pitchFamily="34" charset="0"/>
              </a:rPr>
              <a:t>, </a:t>
            </a:r>
            <a:r>
              <a:rPr lang="en-US" sz="1600" dirty="0" err="1">
                <a:latin typeface="Bahnschrift Condensed" panose="020B0502040204020203" pitchFamily="34" charset="0"/>
              </a:rPr>
              <a:t>conferem</a:t>
            </a:r>
            <a:r>
              <a:rPr lang="en-US" sz="1600" dirty="0">
                <a:latin typeface="Bahnschrift Condensed" panose="020B0502040204020203" pitchFamily="34" charset="0"/>
              </a:rPr>
              <a:t> </a:t>
            </a:r>
            <a:r>
              <a:rPr lang="en-US" sz="1600" dirty="0" err="1">
                <a:latin typeface="Bahnschrift Condensed" panose="020B0502040204020203" pitchFamily="34" charset="0"/>
              </a:rPr>
              <a:t>valores</a:t>
            </a:r>
            <a:r>
              <a:rPr lang="en-US" sz="1600" dirty="0">
                <a:latin typeface="Bahnschrift Condensed" panose="020B0502040204020203" pitchFamily="34" charset="0"/>
              </a:rPr>
              <a:t> à </a:t>
            </a:r>
            <a:r>
              <a:rPr lang="en-US" sz="1600" dirty="0" err="1">
                <a:latin typeface="Bahnschrift Condensed" panose="020B0502040204020203" pitchFamily="34" charset="0"/>
              </a:rPr>
              <a:t>marca</a:t>
            </a:r>
            <a:r>
              <a:rPr lang="en-US" sz="1600" dirty="0">
                <a:latin typeface="Bahnschrift Condensed" panose="020B0502040204020203" pitchFamily="34" charset="0"/>
              </a:rPr>
              <a:t> </a:t>
            </a:r>
            <a:r>
              <a:rPr lang="en-US" sz="1600" dirty="0" err="1">
                <a:latin typeface="Bahnschrift Condensed" panose="020B0502040204020203" pitchFamily="34" charset="0"/>
              </a:rPr>
              <a:t>tais</a:t>
            </a:r>
            <a:r>
              <a:rPr lang="en-US" sz="1600" dirty="0">
                <a:latin typeface="Bahnschrift Condensed" panose="020B0502040204020203" pitchFamily="34" charset="0"/>
              </a:rPr>
              <a:t> com: </a:t>
            </a:r>
            <a:r>
              <a:rPr lang="en-US" sz="1600" dirty="0" err="1">
                <a:latin typeface="Bahnschrift Condensed" panose="020B0502040204020203" pitchFamily="34" charset="0"/>
              </a:rPr>
              <a:t>fidelidade</a:t>
            </a:r>
            <a:r>
              <a:rPr lang="en-US" sz="1600" dirty="0">
                <a:latin typeface="Bahnschrift Condensed" panose="020B0502040204020203" pitchFamily="34" charset="0"/>
              </a:rPr>
              <a:t>, </a:t>
            </a:r>
            <a:r>
              <a:rPr lang="en-US" sz="1600" dirty="0" err="1">
                <a:latin typeface="Bahnschrift Condensed" panose="020B0502040204020203" pitchFamily="34" charset="0"/>
              </a:rPr>
              <a:t>alegria</a:t>
            </a:r>
            <a:r>
              <a:rPr lang="en-US" sz="1600" dirty="0">
                <a:latin typeface="Bahnschrift Condensed" panose="020B0502040204020203" pitchFamily="34" charset="0"/>
              </a:rPr>
              <a:t>, </a:t>
            </a:r>
            <a:r>
              <a:rPr lang="en-US" sz="1600" dirty="0" err="1">
                <a:latin typeface="Bahnschrift Condensed" panose="020B0502040204020203" pitchFamily="34" charset="0"/>
              </a:rPr>
              <a:t>confiança</a:t>
            </a:r>
            <a:r>
              <a:rPr lang="en-US" sz="1600" dirty="0">
                <a:latin typeface="Bahnschrift Condensed" panose="020B0502040204020203" pitchFamily="34" charset="0"/>
              </a:rPr>
              <a:t> e </a:t>
            </a:r>
            <a:r>
              <a:rPr lang="en-US" sz="1600" dirty="0" err="1">
                <a:latin typeface="Bahnschrift Condensed" panose="020B0502040204020203" pitchFamily="34" charset="0"/>
              </a:rPr>
              <a:t>força</a:t>
            </a:r>
            <a:r>
              <a:rPr lang="en-US" sz="1600" dirty="0">
                <a:latin typeface="Bahnschrift Condensed" panose="020B0502040204020203" pitchFamily="34" charset="0"/>
              </a:rPr>
              <a:t>.</a:t>
            </a:r>
            <a:br>
              <a:rPr lang="en-US" sz="1600" dirty="0">
                <a:latin typeface="Bahnschrift Condensed" panose="020B0502040204020203" pitchFamily="34" charset="0"/>
              </a:rPr>
            </a:br>
            <a:endParaRPr lang="pt-PT" sz="1600" dirty="0">
              <a:latin typeface="Bahnschrift Condensed" panose="020B0502040204020203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8B4787F-F340-4AC6-AE81-80D6ED925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258" y="507777"/>
            <a:ext cx="3895541" cy="412794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C0B2779-C602-47E3-AF86-F319E00E6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7" y="4787486"/>
            <a:ext cx="775758" cy="25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9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AC47C05F-55D5-402D-8D47-A06D9CA652FA}"/>
              </a:ext>
            </a:extLst>
          </p:cNvPr>
          <p:cNvSpPr/>
          <p:nvPr/>
        </p:nvSpPr>
        <p:spPr>
          <a:xfrm>
            <a:off x="-89149" y="-73891"/>
            <a:ext cx="2228912" cy="52173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85C9384-C269-4F9B-952A-AEFBCB8C2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5039" y="1325825"/>
            <a:ext cx="2988300" cy="3560700"/>
          </a:xfrm>
        </p:spPr>
        <p:txBody>
          <a:bodyPr/>
          <a:lstStyle/>
          <a:p>
            <a:pPr marL="171450" indent="0">
              <a:buNone/>
            </a:pPr>
            <a:r>
              <a:rPr lang="pt-PT" sz="1400" b="1" u="sng" dirty="0">
                <a:latin typeface="Bahnschrift Condensed" panose="020B0502040204020203" pitchFamily="34" charset="0"/>
              </a:rPr>
              <a:t>Versão Vertical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CBC1C32-0478-4B1E-8819-638CBC1F9AD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46572" y="1325825"/>
            <a:ext cx="2988300" cy="3560700"/>
          </a:xfrm>
        </p:spPr>
        <p:txBody>
          <a:bodyPr/>
          <a:lstStyle/>
          <a:p>
            <a:pPr marL="171450" indent="0">
              <a:buNone/>
            </a:pPr>
            <a:r>
              <a:rPr lang="pt-PT" sz="1400" b="1" u="sng" dirty="0">
                <a:latin typeface="Bahnschrift Condensed" panose="020B0502040204020203" pitchFamily="34" charset="0"/>
              </a:rPr>
              <a:t>Versão Horizontal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D476100-A8D1-434C-AAAF-BDFB72955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488" y="1172610"/>
            <a:ext cx="3218850" cy="32188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12AF807-6823-4EAB-9A44-ADD71AFF4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002" y="1717822"/>
            <a:ext cx="2214481" cy="2346595"/>
          </a:xfrm>
          <a:prstGeom prst="rect">
            <a:avLst/>
          </a:prstGeom>
        </p:spPr>
      </p:pic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61C5D22C-614C-4B05-A1D8-0B2D21A2F974}"/>
              </a:ext>
            </a:extLst>
          </p:cNvPr>
          <p:cNvCxnSpPr>
            <a:cxnSpLocks/>
          </p:cNvCxnSpPr>
          <p:nvPr/>
        </p:nvCxnSpPr>
        <p:spPr>
          <a:xfrm>
            <a:off x="5110716" y="1325825"/>
            <a:ext cx="0" cy="2912420"/>
          </a:xfrm>
          <a:prstGeom prst="line">
            <a:avLst/>
          </a:prstGeom>
          <a:ln>
            <a:solidFill>
              <a:srgbClr val="274E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604C8AB-3046-4731-91C3-3013F57DB3CA}"/>
              </a:ext>
            </a:extLst>
          </p:cNvPr>
          <p:cNvSpPr txBox="1"/>
          <p:nvPr/>
        </p:nvSpPr>
        <p:spPr>
          <a:xfrm>
            <a:off x="-6514" y="1741490"/>
            <a:ext cx="214257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latin typeface="Bahnschrift Condensed" panose="020B0502040204020203" pitchFamily="34" charset="0"/>
              </a:rPr>
              <a:t>Existem</a:t>
            </a:r>
            <a:r>
              <a:rPr lang="en-US" sz="1600" dirty="0">
                <a:latin typeface="Bahnschrift Condensed" panose="020B0502040204020203" pitchFamily="34" charset="0"/>
              </a:rPr>
              <a:t> </a:t>
            </a:r>
            <a:r>
              <a:rPr lang="en-US" sz="1600" dirty="0" err="1">
                <a:latin typeface="Bahnschrift Condensed" panose="020B0502040204020203" pitchFamily="34" charset="0"/>
              </a:rPr>
              <a:t>duas</a:t>
            </a:r>
            <a:r>
              <a:rPr lang="en-US" sz="1600" dirty="0">
                <a:latin typeface="Bahnschrift Condensed" panose="020B0502040204020203" pitchFamily="34" charset="0"/>
              </a:rPr>
              <a:t> </a:t>
            </a:r>
            <a:r>
              <a:rPr lang="en-US" sz="1600" dirty="0" err="1">
                <a:latin typeface="Bahnschrift Condensed" panose="020B0502040204020203" pitchFamily="34" charset="0"/>
              </a:rPr>
              <a:t>versões</a:t>
            </a:r>
            <a:r>
              <a:rPr lang="en-US" sz="1600" dirty="0">
                <a:latin typeface="Bahnschrift Condensed" panose="020B0502040204020203" pitchFamily="34" charset="0"/>
              </a:rPr>
              <a:t> da </a:t>
            </a:r>
            <a:r>
              <a:rPr lang="en-US" sz="1600" dirty="0" err="1">
                <a:latin typeface="Bahnschrift Condensed" panose="020B0502040204020203" pitchFamily="34" charset="0"/>
              </a:rPr>
              <a:t>identidade</a:t>
            </a:r>
            <a:r>
              <a:rPr lang="en-US" sz="1600" dirty="0">
                <a:latin typeface="Bahnschrift Condensed" panose="020B0502040204020203" pitchFamily="34" charset="0"/>
              </a:rPr>
              <a:t> Dandelion Communication, </a:t>
            </a:r>
            <a:r>
              <a:rPr lang="en-US" sz="1600" dirty="0" err="1">
                <a:latin typeface="Bahnschrift Condensed" panose="020B0502040204020203" pitchFamily="34" charset="0"/>
              </a:rPr>
              <a:t>sendo</a:t>
            </a:r>
            <a:r>
              <a:rPr lang="en-US" sz="1600" dirty="0">
                <a:latin typeface="Bahnschrift Condensed" panose="020B0502040204020203" pitchFamily="34" charset="0"/>
              </a:rPr>
              <a:t> que a versão principal é a vertical.</a:t>
            </a:r>
            <a:endParaRPr lang="pt-PT" sz="1600" dirty="0">
              <a:latin typeface="Bahnschrift Condensed" panose="020B0502040204020203" pitchFamily="34" charset="0"/>
            </a:endParaRPr>
          </a:p>
          <a:p>
            <a:pPr algn="just"/>
            <a:r>
              <a:rPr lang="en-US" sz="1600" dirty="0">
                <a:latin typeface="Bahnschrift Condensed" panose="020B0502040204020203" pitchFamily="34" charset="0"/>
              </a:rPr>
              <a:t>No entanto, </a:t>
            </a:r>
            <a:r>
              <a:rPr lang="en-US" sz="1600" dirty="0" err="1">
                <a:latin typeface="Bahnschrift Condensed" panose="020B0502040204020203" pitchFamily="34" charset="0"/>
              </a:rPr>
              <a:t>quando</a:t>
            </a:r>
            <a:r>
              <a:rPr lang="en-US" sz="1600" dirty="0">
                <a:latin typeface="Bahnschrift Condensed" panose="020B0502040204020203" pitchFamily="34" charset="0"/>
              </a:rPr>
              <a:t> o suporte ou formato justificar poderá ser usada a versão horizontal.</a:t>
            </a:r>
            <a:endParaRPr lang="pt-PT" sz="1600" dirty="0">
              <a:latin typeface="Bahnschrift Condensed" panose="020B0502040204020203" pitchFamily="34" charset="0"/>
            </a:endParaRPr>
          </a:p>
          <a:p>
            <a:endParaRPr lang="pt-PT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D153DEB-F984-4333-A7D1-EB2CCCEE3C88}"/>
              </a:ext>
            </a:extLst>
          </p:cNvPr>
          <p:cNvSpPr txBox="1">
            <a:spLocks/>
          </p:cNvSpPr>
          <p:nvPr/>
        </p:nvSpPr>
        <p:spPr>
          <a:xfrm>
            <a:off x="593154" y="0"/>
            <a:ext cx="6062100" cy="83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Playfair Display"/>
              <a:buNone/>
              <a:defRPr sz="2400" b="1" i="0" u="none" strike="noStrike" cap="none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>
                <a:latin typeface="Bahnschrift Condensed" panose="020B0502040204020203" pitchFamily="34" charset="0"/>
              </a:rPr>
              <a:t>IDENTIDADE DANDELION COMMUNICATION</a:t>
            </a:r>
            <a:endParaRPr lang="pt-PT" dirty="0">
              <a:latin typeface="Bahnschrift Condensed" panose="020B0502040204020203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CFD4873-B25E-435E-9E28-D25B0F5F0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7" y="4787486"/>
            <a:ext cx="775758" cy="25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2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Agrupar 47">
            <a:extLst>
              <a:ext uri="{FF2B5EF4-FFF2-40B4-BE49-F238E27FC236}">
                <a16:creationId xmlns:a16="http://schemas.microsoft.com/office/drawing/2014/main" id="{B2953B20-43C4-4465-9459-121A4B3B9F74}"/>
              </a:ext>
            </a:extLst>
          </p:cNvPr>
          <p:cNvGrpSpPr/>
          <p:nvPr/>
        </p:nvGrpSpPr>
        <p:grpSpPr>
          <a:xfrm>
            <a:off x="53158" y="1186600"/>
            <a:ext cx="4496795" cy="3248945"/>
            <a:chOff x="2471511" y="2216728"/>
            <a:chExt cx="4883557" cy="2714914"/>
          </a:xfrm>
        </p:grpSpPr>
        <p:pic>
          <p:nvPicPr>
            <p:cNvPr id="1026" name="Picture 2" descr="Resultado de imagem para wockups&quot;">
              <a:extLst>
                <a:ext uri="{FF2B5EF4-FFF2-40B4-BE49-F238E27FC236}">
                  <a16:creationId xmlns:a16="http://schemas.microsoft.com/office/drawing/2014/main" id="{9DA2FC9E-ECF3-47A4-B469-82B0D7022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319" y="2216728"/>
              <a:ext cx="4826514" cy="2714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id="{0C5C677E-0067-4CFC-B630-2CFBED20C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1511" y="2216728"/>
              <a:ext cx="807677" cy="747905"/>
            </a:xfrm>
            <a:prstGeom prst="rect">
              <a:avLst/>
            </a:prstGeom>
          </p:spPr>
        </p:pic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CA9F8DF7-FD2F-4189-9563-59357A237ACB}"/>
                </a:ext>
              </a:extLst>
            </p:cNvPr>
            <p:cNvGrpSpPr/>
            <p:nvPr/>
          </p:nvGrpSpPr>
          <p:grpSpPr>
            <a:xfrm>
              <a:off x="6504550" y="4104713"/>
              <a:ext cx="850518" cy="796029"/>
              <a:chOff x="6504550" y="4104713"/>
              <a:chExt cx="850518" cy="796029"/>
            </a:xfrm>
          </p:grpSpPr>
          <p:pic>
            <p:nvPicPr>
              <p:cNvPr id="42" name="Imagem 41">
                <a:extLst>
                  <a:ext uri="{FF2B5EF4-FFF2-40B4-BE49-F238E27FC236}">
                    <a16:creationId xmlns:a16="http://schemas.microsoft.com/office/drawing/2014/main" id="{87330BB1-EA2B-4C3C-88C9-3957A7D8F4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4550" y="4104713"/>
                <a:ext cx="850518" cy="796029"/>
              </a:xfrm>
              <a:prstGeom prst="rect">
                <a:avLst/>
              </a:prstGeom>
            </p:spPr>
          </p:pic>
          <p:cxnSp>
            <p:nvCxnSpPr>
              <p:cNvPr id="4" name="Conexão reta 3">
                <a:extLst>
                  <a:ext uri="{FF2B5EF4-FFF2-40B4-BE49-F238E27FC236}">
                    <a16:creationId xmlns:a16="http://schemas.microsoft.com/office/drawing/2014/main" id="{E45A21C6-0689-4B9F-ABA4-7174B1ED89E4}"/>
                  </a:ext>
                </a:extLst>
              </p:cNvPr>
              <p:cNvCxnSpPr/>
              <p:nvPr/>
            </p:nvCxnSpPr>
            <p:spPr>
              <a:xfrm>
                <a:off x="6645218" y="4284057"/>
                <a:ext cx="549110" cy="43410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xão reta 42">
                <a:extLst>
                  <a:ext uri="{FF2B5EF4-FFF2-40B4-BE49-F238E27FC236}">
                    <a16:creationId xmlns:a16="http://schemas.microsoft.com/office/drawing/2014/main" id="{B5230548-1D28-43E3-BA30-1DF948BFDF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45218" y="4284057"/>
                <a:ext cx="526005" cy="4420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Resultado de imagem para wockups&quot;">
            <a:extLst>
              <a:ext uri="{FF2B5EF4-FFF2-40B4-BE49-F238E27FC236}">
                <a16:creationId xmlns:a16="http://schemas.microsoft.com/office/drawing/2014/main" id="{1F475E7B-0A18-4207-98E5-81405A138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37" y="1188942"/>
            <a:ext cx="4370832" cy="327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BC59B686-B7F9-45C5-8C11-875EED74C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437" y="3685249"/>
            <a:ext cx="649901" cy="752638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1963BA05-FA19-4F81-9BEB-044099E18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470" y="3585263"/>
            <a:ext cx="783160" cy="952610"/>
          </a:xfrm>
          <a:prstGeom prst="rect">
            <a:avLst/>
          </a:prstGeom>
        </p:spPr>
      </p:pic>
      <p:cxnSp>
        <p:nvCxnSpPr>
          <p:cNvPr id="53" name="Conexão reta 52">
            <a:extLst>
              <a:ext uri="{FF2B5EF4-FFF2-40B4-BE49-F238E27FC236}">
                <a16:creationId xmlns:a16="http://schemas.microsoft.com/office/drawing/2014/main" id="{F830FF96-0860-4020-89EE-31FCEDDAC77F}"/>
              </a:ext>
            </a:extLst>
          </p:cNvPr>
          <p:cNvCxnSpPr/>
          <p:nvPr/>
        </p:nvCxnSpPr>
        <p:spPr>
          <a:xfrm>
            <a:off x="8415163" y="3809595"/>
            <a:ext cx="505622" cy="519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ta 53">
            <a:extLst>
              <a:ext uri="{FF2B5EF4-FFF2-40B4-BE49-F238E27FC236}">
                <a16:creationId xmlns:a16="http://schemas.microsoft.com/office/drawing/2014/main" id="{30649C55-F0D4-4874-834D-DA4E0EDEC317}"/>
              </a:ext>
            </a:extLst>
          </p:cNvPr>
          <p:cNvCxnSpPr>
            <a:cxnSpLocks/>
          </p:cNvCxnSpPr>
          <p:nvPr/>
        </p:nvCxnSpPr>
        <p:spPr>
          <a:xfrm flipV="1">
            <a:off x="8415163" y="3809595"/>
            <a:ext cx="484347" cy="528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3736EEFC-9105-4456-BDAE-3089BA8688C9}"/>
              </a:ext>
            </a:extLst>
          </p:cNvPr>
          <p:cNvSpPr txBox="1">
            <a:spLocks/>
          </p:cNvSpPr>
          <p:nvPr/>
        </p:nvSpPr>
        <p:spPr>
          <a:xfrm>
            <a:off x="593154" y="0"/>
            <a:ext cx="6062100" cy="83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Playfair Display"/>
              <a:buNone/>
              <a:defRPr sz="2400" b="1" i="0" u="none" strike="noStrike" cap="none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>
                <a:latin typeface="Bahnschrift Condensed" panose="020B0502040204020203" pitchFamily="34" charset="0"/>
              </a:rPr>
              <a:t>IDENTIDADE DANDELION COMMUNICATION</a:t>
            </a:r>
            <a:endParaRPr lang="pt-PT" dirty="0">
              <a:latin typeface="Bahnschrift Condensed" panose="020B0502040204020203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CA3E62B-9973-4CA5-9FBF-5FBCB877B4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7" y="4787486"/>
            <a:ext cx="775758" cy="25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0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8"/>
          <p:cNvSpPr txBox="1">
            <a:spLocks noGrp="1"/>
          </p:cNvSpPr>
          <p:nvPr>
            <p:ph type="title"/>
          </p:nvPr>
        </p:nvSpPr>
        <p:spPr>
          <a:xfrm>
            <a:off x="3103497" y="485451"/>
            <a:ext cx="57873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latin typeface="Bahnschrift Condensed" panose="020B0502040204020203" pitchFamily="34" charset="0"/>
              </a:rPr>
              <a:t>USO INCORRETO DA MARCA</a:t>
            </a:r>
            <a:endParaRPr sz="1800" dirty="0">
              <a:latin typeface="Bahnschrift Condensed" panose="020B0502040204020203" pitchFamily="34" charset="0"/>
            </a:endParaRPr>
          </a:p>
        </p:txBody>
      </p:sp>
      <p:sp>
        <p:nvSpPr>
          <p:cNvPr id="309" name="Google Shape;309;p38"/>
          <p:cNvSpPr/>
          <p:nvPr/>
        </p:nvSpPr>
        <p:spPr>
          <a:xfrm>
            <a:off x="6807700" y="873538"/>
            <a:ext cx="2399400" cy="66600"/>
          </a:xfrm>
          <a:prstGeom prst="rect">
            <a:avLst/>
          </a:prstGeom>
          <a:solidFill>
            <a:srgbClr val="FAD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D674E27-D3D4-4BBF-8222-7690F86B2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6692" y="1013050"/>
            <a:ext cx="1585198" cy="1679769"/>
          </a:xfrm>
          <a:prstGeom prst="rect">
            <a:avLst/>
          </a:prstGeom>
        </p:spPr>
      </p:pic>
      <p:pic>
        <p:nvPicPr>
          <p:cNvPr id="71" name="Imagem 70">
            <a:extLst>
              <a:ext uri="{FF2B5EF4-FFF2-40B4-BE49-F238E27FC236}">
                <a16:creationId xmlns:a16="http://schemas.microsoft.com/office/drawing/2014/main" id="{E0999DCD-1E5E-41D2-8E27-545D59E8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9300" y="2788816"/>
            <a:ext cx="3310270" cy="229466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E533BAF-93D6-4A60-9D0B-91796B4B7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525" y="2803187"/>
            <a:ext cx="2571750" cy="2571750"/>
          </a:xfrm>
          <a:prstGeom prst="rect">
            <a:avLst/>
          </a:prstGeom>
        </p:spPr>
      </p:pic>
      <p:pic>
        <p:nvPicPr>
          <p:cNvPr id="74" name="Imagem 73">
            <a:extLst>
              <a:ext uri="{FF2B5EF4-FFF2-40B4-BE49-F238E27FC236}">
                <a16:creationId xmlns:a16="http://schemas.microsoft.com/office/drawing/2014/main" id="{E27CEA2F-944C-4F96-8755-AEDE2C733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954" y="3341716"/>
            <a:ext cx="3113881" cy="106011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994D345-AF5B-4994-90CC-2993F69BB8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0746" y="1574483"/>
            <a:ext cx="1828804" cy="594359"/>
          </a:xfrm>
          <a:prstGeom prst="rect">
            <a:avLst/>
          </a:prstGeom>
        </p:spPr>
      </p:pic>
      <p:pic>
        <p:nvPicPr>
          <p:cNvPr id="77" name="Imagem 76">
            <a:extLst>
              <a:ext uri="{FF2B5EF4-FFF2-40B4-BE49-F238E27FC236}">
                <a16:creationId xmlns:a16="http://schemas.microsoft.com/office/drawing/2014/main" id="{DE5E56D0-799E-4107-A1E4-55ABFA040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990878">
            <a:off x="2752225" y="3086185"/>
            <a:ext cx="1976912" cy="1746756"/>
          </a:xfrm>
          <a:prstGeom prst="rect">
            <a:avLst/>
          </a:prstGeom>
        </p:spPr>
      </p:pic>
      <p:sp>
        <p:nvSpPr>
          <p:cNvPr id="78" name="Retângulo 77">
            <a:extLst>
              <a:ext uri="{FF2B5EF4-FFF2-40B4-BE49-F238E27FC236}">
                <a16:creationId xmlns:a16="http://schemas.microsoft.com/office/drawing/2014/main" id="{E7866CF8-496F-4DA7-BFB2-D7F6086E4901}"/>
              </a:ext>
            </a:extLst>
          </p:cNvPr>
          <p:cNvSpPr/>
          <p:nvPr/>
        </p:nvSpPr>
        <p:spPr>
          <a:xfrm>
            <a:off x="4831817" y="1040256"/>
            <a:ext cx="1881083" cy="161056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7DFCD477-DD10-45F2-84C3-AFB66FAB96E4}"/>
              </a:ext>
            </a:extLst>
          </p:cNvPr>
          <p:cNvSpPr/>
          <p:nvPr/>
        </p:nvSpPr>
        <p:spPr>
          <a:xfrm>
            <a:off x="2530150" y="1034869"/>
            <a:ext cx="1881083" cy="16159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80" name="Imagem 79">
            <a:extLst>
              <a:ext uri="{FF2B5EF4-FFF2-40B4-BE49-F238E27FC236}">
                <a16:creationId xmlns:a16="http://schemas.microsoft.com/office/drawing/2014/main" id="{E1AF7610-EDD1-4757-ADB3-783CE6172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222" y="1067683"/>
            <a:ext cx="1444938" cy="1531142"/>
          </a:xfrm>
          <a:prstGeom prst="rect">
            <a:avLst/>
          </a:prstGeom>
        </p:spPr>
      </p:pic>
      <p:pic>
        <p:nvPicPr>
          <p:cNvPr id="81" name="Imagem 80">
            <a:extLst>
              <a:ext uri="{FF2B5EF4-FFF2-40B4-BE49-F238E27FC236}">
                <a16:creationId xmlns:a16="http://schemas.microsoft.com/office/drawing/2014/main" id="{59876E38-09F0-44E0-B9F0-3FF58D984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889" y="1008445"/>
            <a:ext cx="1444938" cy="15311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8"/>
          <p:cNvSpPr txBox="1">
            <a:spLocks noGrp="1"/>
          </p:cNvSpPr>
          <p:nvPr>
            <p:ph type="title"/>
          </p:nvPr>
        </p:nvSpPr>
        <p:spPr>
          <a:xfrm>
            <a:off x="3103497" y="485451"/>
            <a:ext cx="57873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latin typeface="Bahnschrift Condensed" panose="020B0502040204020203" pitchFamily="34" charset="0"/>
              </a:rPr>
              <a:t>USO CORRETO DA MARCA</a:t>
            </a:r>
            <a:endParaRPr sz="1800" dirty="0">
              <a:latin typeface="Bahnschrift Condensed" panose="020B0502040204020203" pitchFamily="34" charset="0"/>
            </a:endParaRPr>
          </a:p>
        </p:txBody>
      </p:sp>
      <p:sp>
        <p:nvSpPr>
          <p:cNvPr id="309" name="Google Shape;309;p38"/>
          <p:cNvSpPr/>
          <p:nvPr/>
        </p:nvSpPr>
        <p:spPr>
          <a:xfrm>
            <a:off x="6807700" y="873538"/>
            <a:ext cx="2399400" cy="66600"/>
          </a:xfrm>
          <a:prstGeom prst="rect">
            <a:avLst/>
          </a:prstGeom>
          <a:solidFill>
            <a:srgbClr val="FAD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D674E27-D3D4-4BBF-8222-7690F86B2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247" y="2801811"/>
            <a:ext cx="1753252" cy="185784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994D345-AF5B-4994-90CC-2993F69BB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863" y="2697623"/>
            <a:ext cx="2287279" cy="2100881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7F3832C8-7088-4920-AA87-4717C47F9606}"/>
              </a:ext>
            </a:extLst>
          </p:cNvPr>
          <p:cNvGrpSpPr/>
          <p:nvPr/>
        </p:nvGrpSpPr>
        <p:grpSpPr>
          <a:xfrm>
            <a:off x="2057638" y="1028179"/>
            <a:ext cx="1881083" cy="1714122"/>
            <a:chOff x="2530150" y="1034869"/>
            <a:chExt cx="1881083" cy="1615950"/>
          </a:xfrm>
        </p:grpSpPr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id="{7DFCD477-DD10-45F2-84C3-AFB66FAB96E4}"/>
                </a:ext>
              </a:extLst>
            </p:cNvPr>
            <p:cNvSpPr/>
            <p:nvPr/>
          </p:nvSpPr>
          <p:spPr>
            <a:xfrm>
              <a:off x="2530150" y="1034869"/>
              <a:ext cx="1881083" cy="161595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pic>
          <p:nvPicPr>
            <p:cNvPr id="80" name="Imagem 79">
              <a:extLst>
                <a:ext uri="{FF2B5EF4-FFF2-40B4-BE49-F238E27FC236}">
                  <a16:creationId xmlns:a16="http://schemas.microsoft.com/office/drawing/2014/main" id="{E1AF7610-EDD1-4757-ADB3-783CE6172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8222" y="1067683"/>
              <a:ext cx="1444938" cy="1531142"/>
            </a:xfrm>
            <a:prstGeom prst="rect">
              <a:avLst/>
            </a:prstGeom>
          </p:spPr>
        </p:pic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62FB31E-BDD3-4325-939E-4107A2950EB5}"/>
              </a:ext>
            </a:extLst>
          </p:cNvPr>
          <p:cNvGrpSpPr/>
          <p:nvPr/>
        </p:nvGrpSpPr>
        <p:grpSpPr>
          <a:xfrm>
            <a:off x="4156793" y="1004309"/>
            <a:ext cx="1956443" cy="1761861"/>
            <a:chOff x="4828433" y="1045643"/>
            <a:chExt cx="1881083" cy="1610563"/>
          </a:xfrm>
        </p:grpSpPr>
        <p:sp>
          <p:nvSpPr>
            <p:cNvPr id="78" name="Retângulo 77">
              <a:extLst>
                <a:ext uri="{FF2B5EF4-FFF2-40B4-BE49-F238E27FC236}">
                  <a16:creationId xmlns:a16="http://schemas.microsoft.com/office/drawing/2014/main" id="{E7866CF8-496F-4DA7-BFB2-D7F6086E4901}"/>
                </a:ext>
              </a:extLst>
            </p:cNvPr>
            <p:cNvSpPr/>
            <p:nvPr/>
          </p:nvSpPr>
          <p:spPr>
            <a:xfrm>
              <a:off x="4828433" y="1045643"/>
              <a:ext cx="1881083" cy="16105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pic>
          <p:nvPicPr>
            <p:cNvPr id="81" name="Imagem 80">
              <a:extLst>
                <a:ext uri="{FF2B5EF4-FFF2-40B4-BE49-F238E27FC236}">
                  <a16:creationId xmlns:a16="http://schemas.microsoft.com/office/drawing/2014/main" id="{59876E38-09F0-44E0-B9F0-3FF58D984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9261" y="1085353"/>
              <a:ext cx="1444938" cy="1531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588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AC47C05F-55D5-402D-8D47-A06D9CA652FA}"/>
              </a:ext>
            </a:extLst>
          </p:cNvPr>
          <p:cNvSpPr/>
          <p:nvPr/>
        </p:nvSpPr>
        <p:spPr>
          <a:xfrm>
            <a:off x="-89149" y="-73891"/>
            <a:ext cx="2228912" cy="52173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23D696-D978-4E2B-8BBC-BB45CC05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54" y="0"/>
            <a:ext cx="6062100" cy="834660"/>
          </a:xfrm>
        </p:spPr>
        <p:txBody>
          <a:bodyPr/>
          <a:lstStyle/>
          <a:p>
            <a:r>
              <a:rPr lang="pt-PT" dirty="0">
                <a:latin typeface="Bahnschrift Condensed" panose="020B0502040204020203" pitchFamily="34" charset="0"/>
              </a:rPr>
              <a:t>DIMENSÕES MÍNIMAS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604C8AB-3046-4731-91C3-3013F57DB3CA}"/>
              </a:ext>
            </a:extLst>
          </p:cNvPr>
          <p:cNvSpPr txBox="1"/>
          <p:nvPr/>
        </p:nvSpPr>
        <p:spPr>
          <a:xfrm>
            <a:off x="0" y="1465586"/>
            <a:ext cx="214257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Bahnschrift Condensed" panose="020B0502040204020203" pitchFamily="34" charset="0"/>
              </a:rPr>
              <a:t>Para que a </a:t>
            </a:r>
            <a:r>
              <a:rPr lang="en-US" sz="1600" dirty="0" err="1">
                <a:latin typeface="Bahnschrift Condensed" panose="020B0502040204020203" pitchFamily="34" charset="0"/>
              </a:rPr>
              <a:t>identidade</a:t>
            </a:r>
            <a:r>
              <a:rPr lang="en-US" sz="1600" dirty="0">
                <a:latin typeface="Bahnschrift Condensed" panose="020B0502040204020203" pitchFamily="34" charset="0"/>
              </a:rPr>
              <a:t> </a:t>
            </a:r>
            <a:r>
              <a:rPr lang="en-US" sz="1600" dirty="0" err="1">
                <a:latin typeface="Bahnschrift Condensed" panose="020B0502040204020203" pitchFamily="34" charset="0"/>
              </a:rPr>
              <a:t>mantenha</a:t>
            </a:r>
            <a:r>
              <a:rPr lang="en-US" sz="1600" dirty="0">
                <a:latin typeface="Bahnschrift Condensed" panose="020B0502040204020203" pitchFamily="34" charset="0"/>
              </a:rPr>
              <a:t> </a:t>
            </a:r>
            <a:r>
              <a:rPr lang="en-US" sz="1600" dirty="0" err="1">
                <a:latin typeface="Bahnschrift Condensed" panose="020B0502040204020203" pitchFamily="34" charset="0"/>
              </a:rPr>
              <a:t>sempre</a:t>
            </a:r>
            <a:r>
              <a:rPr lang="en-US" sz="1600" dirty="0">
                <a:latin typeface="Bahnschrift Condensed" panose="020B0502040204020203" pitchFamily="34" charset="0"/>
              </a:rPr>
              <a:t> </a:t>
            </a:r>
            <a:r>
              <a:rPr lang="en-US" sz="1600" dirty="0" err="1">
                <a:latin typeface="Bahnschrift Condensed" panose="020B0502040204020203" pitchFamily="34" charset="0"/>
              </a:rPr>
              <a:t>legibilidade</a:t>
            </a:r>
            <a:r>
              <a:rPr lang="en-US" sz="1600" dirty="0">
                <a:latin typeface="Bahnschrift Condensed" panose="020B0502040204020203" pitchFamily="34" charset="0"/>
              </a:rPr>
              <a:t>, </a:t>
            </a:r>
            <a:r>
              <a:rPr lang="en-US" sz="1600" dirty="0" err="1">
                <a:latin typeface="Bahnschrift Condensed" panose="020B0502040204020203" pitchFamily="34" charset="0"/>
              </a:rPr>
              <a:t>foram</a:t>
            </a:r>
            <a:r>
              <a:rPr lang="en-US" sz="1600" dirty="0">
                <a:latin typeface="Bahnschrift Condensed" panose="020B0502040204020203" pitchFamily="34" charset="0"/>
              </a:rPr>
              <a:t> </a:t>
            </a:r>
            <a:r>
              <a:rPr lang="en-US" sz="1600" dirty="0" err="1">
                <a:latin typeface="Bahnschrift Condensed" panose="020B0502040204020203" pitchFamily="34" charset="0"/>
              </a:rPr>
              <a:t>definidas</a:t>
            </a:r>
            <a:r>
              <a:rPr lang="en-US" sz="1600" dirty="0">
                <a:latin typeface="Bahnschrift Condensed" panose="020B0502040204020203" pitchFamily="34" charset="0"/>
              </a:rPr>
              <a:t> </a:t>
            </a:r>
            <a:r>
              <a:rPr lang="en-US" sz="1600" dirty="0" err="1">
                <a:latin typeface="Bahnschrift Condensed" panose="020B0502040204020203" pitchFamily="34" charset="0"/>
              </a:rPr>
              <a:t>dimensões</a:t>
            </a:r>
            <a:r>
              <a:rPr lang="en-US" sz="1600" dirty="0">
                <a:latin typeface="Bahnschrift Condensed" panose="020B0502040204020203" pitchFamily="34" charset="0"/>
              </a:rPr>
              <a:t> </a:t>
            </a:r>
            <a:r>
              <a:rPr lang="en-US" sz="1600" dirty="0" err="1">
                <a:latin typeface="Bahnschrift Condensed" panose="020B0502040204020203" pitchFamily="34" charset="0"/>
              </a:rPr>
              <a:t>mínimas</a:t>
            </a:r>
            <a:r>
              <a:rPr lang="en-US" sz="1600" dirty="0">
                <a:latin typeface="Bahnschrift Condensed" panose="020B0502040204020203" pitchFamily="34" charset="0"/>
              </a:rPr>
              <a:t>.</a:t>
            </a:r>
          </a:p>
          <a:p>
            <a:pPr algn="just"/>
            <a:r>
              <a:rPr lang="en-US" sz="1600" dirty="0">
                <a:latin typeface="Bahnschrift Condensed" panose="020B0502040204020203" pitchFamily="34" charset="0"/>
              </a:rPr>
              <a:t>A </a:t>
            </a:r>
            <a:r>
              <a:rPr lang="en-US" sz="1600" dirty="0" err="1">
                <a:latin typeface="Bahnschrift Condensed" panose="020B0502040204020203" pitchFamily="34" charset="0"/>
              </a:rPr>
              <a:t>dimensão</a:t>
            </a:r>
            <a:r>
              <a:rPr lang="en-US" sz="1600" dirty="0">
                <a:latin typeface="Bahnschrift Condensed" panose="020B0502040204020203" pitchFamily="34" charset="0"/>
              </a:rPr>
              <a:t> </a:t>
            </a:r>
            <a:r>
              <a:rPr lang="en-US" sz="1600" dirty="0" err="1">
                <a:latin typeface="Bahnschrift Condensed" panose="020B0502040204020203" pitchFamily="34" charset="0"/>
              </a:rPr>
              <a:t>nunca</a:t>
            </a:r>
            <a:r>
              <a:rPr lang="en-US" sz="1600" dirty="0">
                <a:latin typeface="Bahnschrift Condensed" panose="020B0502040204020203" pitchFamily="34" charset="0"/>
              </a:rPr>
              <a:t> </a:t>
            </a:r>
            <a:r>
              <a:rPr lang="en-US" sz="1600" dirty="0" err="1">
                <a:latin typeface="Bahnschrift Condensed" panose="020B0502040204020203" pitchFamily="34" charset="0"/>
              </a:rPr>
              <a:t>deverá</a:t>
            </a:r>
            <a:r>
              <a:rPr lang="en-US" sz="1600" dirty="0">
                <a:latin typeface="Bahnschrift Condensed" panose="020B0502040204020203" pitchFamily="34" charset="0"/>
              </a:rPr>
              <a:t> ser inferior à </a:t>
            </a:r>
            <a:r>
              <a:rPr lang="en-US" sz="1600" dirty="0" err="1">
                <a:latin typeface="Bahnschrift Condensed" panose="020B0502040204020203" pitchFamily="34" charset="0"/>
              </a:rPr>
              <a:t>apresentada</a:t>
            </a:r>
            <a:r>
              <a:rPr lang="en-US" sz="1600" dirty="0">
                <a:latin typeface="Bahnschrift Condensed" panose="020B0502040204020203" pitchFamily="34" charset="0"/>
              </a:rPr>
              <a:t> e </a:t>
            </a:r>
            <a:r>
              <a:rPr lang="en-US" sz="1600" dirty="0" err="1">
                <a:latin typeface="Bahnschrift Condensed" panose="020B0502040204020203" pitchFamily="34" charset="0"/>
              </a:rPr>
              <a:t>em</a:t>
            </a:r>
            <a:r>
              <a:rPr lang="en-US" sz="1600" dirty="0">
                <a:latin typeface="Bahnschrift Condensed" panose="020B0502040204020203" pitchFamily="34" charset="0"/>
              </a:rPr>
              <a:t> </a:t>
            </a:r>
            <a:r>
              <a:rPr lang="en-US" sz="1600" dirty="0" err="1">
                <a:latin typeface="Bahnschrift Condensed" panose="020B0502040204020203" pitchFamily="34" charset="0"/>
              </a:rPr>
              <a:t>casos</a:t>
            </a:r>
            <a:r>
              <a:rPr lang="en-US" sz="1600" dirty="0">
                <a:latin typeface="Bahnschrift Condensed" panose="020B0502040204020203" pitchFamily="34" charset="0"/>
              </a:rPr>
              <a:t> de </a:t>
            </a:r>
            <a:r>
              <a:rPr lang="en-US" sz="1600" dirty="0" err="1">
                <a:latin typeface="Bahnschrift Condensed" panose="020B0502040204020203" pitchFamily="34" charset="0"/>
              </a:rPr>
              <a:t>reprodução</a:t>
            </a:r>
            <a:r>
              <a:rPr lang="en-US" sz="1600" dirty="0">
                <a:latin typeface="Bahnschrift Condensed" panose="020B0502040204020203" pitchFamily="34" charset="0"/>
              </a:rPr>
              <a:t> com </a:t>
            </a:r>
            <a:r>
              <a:rPr lang="en-US" sz="1600" dirty="0" err="1">
                <a:latin typeface="Bahnschrift Condensed" panose="020B0502040204020203" pitchFamily="34" charset="0"/>
              </a:rPr>
              <a:t>pouca</a:t>
            </a:r>
            <a:r>
              <a:rPr lang="en-US" sz="1600" dirty="0">
                <a:latin typeface="Bahnschrift Condensed" panose="020B0502040204020203" pitchFamily="34" charset="0"/>
              </a:rPr>
              <a:t> </a:t>
            </a:r>
            <a:r>
              <a:rPr lang="en-US" sz="1600" dirty="0" err="1">
                <a:latin typeface="Bahnschrift Condensed" panose="020B0502040204020203" pitchFamily="34" charset="0"/>
              </a:rPr>
              <a:t>definição</a:t>
            </a:r>
            <a:r>
              <a:rPr lang="en-US" sz="1600" dirty="0">
                <a:latin typeface="Bahnschrift Condensed" panose="020B0502040204020203" pitchFamily="34" charset="0"/>
              </a:rPr>
              <a:t> </a:t>
            </a:r>
            <a:r>
              <a:rPr lang="en-US" sz="1600" dirty="0" err="1">
                <a:latin typeface="Bahnschrift Condensed" panose="020B0502040204020203" pitchFamily="34" charset="0"/>
              </a:rPr>
              <a:t>será</a:t>
            </a:r>
            <a:r>
              <a:rPr lang="en-US" sz="1600" dirty="0">
                <a:latin typeface="Bahnschrift Condensed" panose="020B0502040204020203" pitchFamily="34" charset="0"/>
              </a:rPr>
              <a:t> </a:t>
            </a:r>
            <a:r>
              <a:rPr lang="en-US" sz="1600" dirty="0" err="1">
                <a:latin typeface="Bahnschrift Condensed" panose="020B0502040204020203" pitchFamily="34" charset="0"/>
              </a:rPr>
              <a:t>necessário</a:t>
            </a:r>
            <a:r>
              <a:rPr lang="en-US" sz="1600" dirty="0">
                <a:latin typeface="Bahnschrift Condensed" panose="020B0502040204020203" pitchFamily="34" charset="0"/>
              </a:rPr>
              <a:t> a </a:t>
            </a:r>
            <a:r>
              <a:rPr lang="en-US" sz="1600" dirty="0" err="1">
                <a:latin typeface="Bahnschrift Condensed" panose="020B0502040204020203" pitchFamily="34" charset="0"/>
              </a:rPr>
              <a:t>utilização</a:t>
            </a:r>
            <a:r>
              <a:rPr lang="en-US" sz="1600" dirty="0">
                <a:latin typeface="Bahnschrift Condensed" panose="020B0502040204020203" pitchFamily="34" charset="0"/>
              </a:rPr>
              <a:t> de </a:t>
            </a:r>
            <a:r>
              <a:rPr lang="en-US" sz="1600" dirty="0" err="1">
                <a:latin typeface="Bahnschrift Condensed" panose="020B0502040204020203" pitchFamily="34" charset="0"/>
              </a:rPr>
              <a:t>dimensões</a:t>
            </a:r>
            <a:r>
              <a:rPr lang="en-US" sz="1600" dirty="0">
                <a:latin typeface="Bahnschrift Condensed" panose="020B0502040204020203" pitchFamily="34" charset="0"/>
              </a:rPr>
              <a:t> </a:t>
            </a:r>
            <a:r>
              <a:rPr lang="en-US" sz="1600" dirty="0" err="1">
                <a:latin typeface="Bahnschrift Condensed" panose="020B0502040204020203" pitchFamily="34" charset="0"/>
              </a:rPr>
              <a:t>superiores</a:t>
            </a:r>
            <a:r>
              <a:rPr lang="en-US" sz="1600" dirty="0">
                <a:latin typeface="Bahnschrift Condensed" panose="020B0502040204020203" pitchFamily="34" charset="0"/>
              </a:rPr>
              <a:t> à </a:t>
            </a:r>
            <a:r>
              <a:rPr lang="en-US" sz="1600" dirty="0" err="1">
                <a:latin typeface="Bahnschrift Condensed" panose="020B0502040204020203" pitchFamily="34" charset="0"/>
              </a:rPr>
              <a:t>apresentada</a:t>
            </a:r>
            <a:r>
              <a:rPr lang="en-US" sz="1600" dirty="0">
                <a:latin typeface="Bahnschrift Condensed" panose="020B0502040204020203" pitchFamily="34" charset="0"/>
              </a:rPr>
              <a:t>.</a:t>
            </a:r>
            <a:endParaRPr lang="pt-PT" sz="1600" dirty="0">
              <a:latin typeface="Bahnschrift Condensed" panose="020B0502040204020203" pitchFamily="34" charset="0"/>
            </a:endParaRPr>
          </a:p>
          <a:p>
            <a:pPr algn="just"/>
            <a:br>
              <a:rPr lang="en-US" sz="1600" dirty="0">
                <a:latin typeface="Bahnschrift Condensed" panose="020B0502040204020203" pitchFamily="34" charset="0"/>
              </a:rPr>
            </a:br>
            <a:endParaRPr lang="pt-PT" sz="1600" dirty="0">
              <a:latin typeface="Bahnschrift Condensed" panose="020B0502040204020203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8B4787F-F340-4AC6-AE81-80D6ED925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07" y="1758120"/>
            <a:ext cx="1233622" cy="1307219"/>
          </a:xfrm>
          <a:prstGeom prst="rect">
            <a:avLst/>
          </a:prstGeom>
        </p:spPr>
      </p:pic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2B2DFB55-8ED1-4A37-A74D-F8376DDEE0AF}"/>
              </a:ext>
            </a:extLst>
          </p:cNvPr>
          <p:cNvCxnSpPr/>
          <p:nvPr/>
        </p:nvCxnSpPr>
        <p:spPr>
          <a:xfrm>
            <a:off x="2666907" y="3085224"/>
            <a:ext cx="12496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3BA18C98-E72E-4919-B325-C1A15C273896}"/>
              </a:ext>
            </a:extLst>
          </p:cNvPr>
          <p:cNvCxnSpPr>
            <a:cxnSpLocks/>
          </p:cNvCxnSpPr>
          <p:nvPr/>
        </p:nvCxnSpPr>
        <p:spPr>
          <a:xfrm>
            <a:off x="4008120" y="1876813"/>
            <a:ext cx="0" cy="11122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165FBFE4-AE37-4F53-88AA-CF6694DCC491}"/>
              </a:ext>
            </a:extLst>
          </p:cNvPr>
          <p:cNvSpPr txBox="1"/>
          <p:nvPr/>
        </p:nvSpPr>
        <p:spPr>
          <a:xfrm>
            <a:off x="2666907" y="3105110"/>
            <a:ext cx="1363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Bahnschrift Condensed" panose="020B0502040204020203" pitchFamily="34" charset="0"/>
              </a:rPr>
              <a:t>Largura: 3,43 cm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E89CA48-6BC0-4C7C-94A9-9AA491C3FDD1}"/>
              </a:ext>
            </a:extLst>
          </p:cNvPr>
          <p:cNvSpPr txBox="1"/>
          <p:nvPr/>
        </p:nvSpPr>
        <p:spPr>
          <a:xfrm>
            <a:off x="4115712" y="2380915"/>
            <a:ext cx="1363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Bahnschrift Condensed" panose="020B0502040204020203" pitchFamily="34" charset="0"/>
              </a:rPr>
              <a:t>Altura: 3,63 cm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0842C89-E64C-4C30-A886-47F5544019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475" b="22148"/>
          <a:stretch/>
        </p:blipFill>
        <p:spPr>
          <a:xfrm>
            <a:off x="6548916" y="2049779"/>
            <a:ext cx="1307219" cy="723900"/>
          </a:xfrm>
          <a:prstGeom prst="rect">
            <a:avLst/>
          </a:prstGeom>
        </p:spPr>
      </p:pic>
      <p:cxnSp>
        <p:nvCxnSpPr>
          <p:cNvPr id="16" name="Conexão reta 15">
            <a:extLst>
              <a:ext uri="{FF2B5EF4-FFF2-40B4-BE49-F238E27FC236}">
                <a16:creationId xmlns:a16="http://schemas.microsoft.com/office/drawing/2014/main" id="{C7C85810-1AFD-4469-8430-AA65C84B1628}"/>
              </a:ext>
            </a:extLst>
          </p:cNvPr>
          <p:cNvCxnSpPr/>
          <p:nvPr/>
        </p:nvCxnSpPr>
        <p:spPr>
          <a:xfrm>
            <a:off x="6655254" y="2895600"/>
            <a:ext cx="12496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C47DCC5-BCD4-44A6-8985-F4753BB21EA1}"/>
              </a:ext>
            </a:extLst>
          </p:cNvPr>
          <p:cNvSpPr txBox="1"/>
          <p:nvPr/>
        </p:nvSpPr>
        <p:spPr>
          <a:xfrm>
            <a:off x="6655254" y="2962572"/>
            <a:ext cx="1363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Bahnschrift Condensed" panose="020B0502040204020203" pitchFamily="34" charset="0"/>
              </a:rPr>
              <a:t>Largura: 3,63 cm</a:t>
            </a:r>
          </a:p>
        </p:txBody>
      </p: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1522E91A-B6CC-419D-A7C8-003832683714}"/>
              </a:ext>
            </a:extLst>
          </p:cNvPr>
          <p:cNvCxnSpPr>
            <a:cxnSpLocks/>
          </p:cNvCxnSpPr>
          <p:nvPr/>
        </p:nvCxnSpPr>
        <p:spPr>
          <a:xfrm>
            <a:off x="7904934" y="2191152"/>
            <a:ext cx="0" cy="483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145BE5A-31ED-4A38-9A97-1843DE94F893}"/>
              </a:ext>
            </a:extLst>
          </p:cNvPr>
          <p:cNvSpPr txBox="1"/>
          <p:nvPr/>
        </p:nvSpPr>
        <p:spPr>
          <a:xfrm>
            <a:off x="7904934" y="2321676"/>
            <a:ext cx="1363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Bahnschrift Condensed" panose="020B0502040204020203" pitchFamily="34" charset="0"/>
              </a:rPr>
              <a:t>Altura: 2,01 cm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CAB88E2-0378-4255-8493-3A23FB37B5CD}"/>
              </a:ext>
            </a:extLst>
          </p:cNvPr>
          <p:cNvSpPr/>
          <p:nvPr/>
        </p:nvSpPr>
        <p:spPr>
          <a:xfrm>
            <a:off x="2419531" y="4243667"/>
            <a:ext cx="68186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200" b="1" dirty="0">
                <a:latin typeface="Bahnschrift Condensed" panose="020B0502040204020203" pitchFamily="34" charset="0"/>
              </a:rPr>
              <a:t>Nota: </a:t>
            </a:r>
            <a:r>
              <a:rPr lang="pt-PT" sz="1200" dirty="0">
                <a:latin typeface="Bahnschrift Condensed" panose="020B0502040204020203" pitchFamily="34" charset="0"/>
              </a:rPr>
              <a:t>não são permitidas outras composições além das que estão previstas, nem desmembramento do logo para utilizar</a:t>
            </a:r>
          </a:p>
          <a:p>
            <a:pPr algn="just"/>
            <a:r>
              <a:rPr lang="pt-PT" sz="1200" dirty="0">
                <a:latin typeface="Bahnschrift Condensed" panose="020B0502040204020203" pitchFamily="34" charset="0"/>
              </a:rPr>
              <a:t>parte ou todo na composição de um novo logo sem a devida autorização da agência.</a:t>
            </a:r>
          </a:p>
          <a:p>
            <a:pPr algn="just"/>
            <a:r>
              <a:rPr lang="pt-PT" sz="1200" dirty="0">
                <a:latin typeface="Bahnschrift Condensed" panose="020B0502040204020203" pitchFamily="34" charset="0"/>
              </a:rPr>
              <a:t>A utilização do logo deverá ser sempre proporcional, não podendo ser distorcido, ou seja, ao ser ampliado ou reduzido,</a:t>
            </a:r>
          </a:p>
          <a:p>
            <a:pPr algn="just"/>
            <a:r>
              <a:rPr lang="pt-PT" sz="1200" dirty="0">
                <a:latin typeface="Bahnschrift Condensed" panose="020B0502040204020203" pitchFamily="34" charset="0"/>
              </a:rPr>
              <a:t>não deverá ser esticado unicamente na vertical ou na horizontal.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BC2898B-81DA-487C-95EC-5C9941A9D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7" y="4787486"/>
            <a:ext cx="775758" cy="25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0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AC47C05F-55D5-402D-8D47-A06D9CA652FA}"/>
              </a:ext>
            </a:extLst>
          </p:cNvPr>
          <p:cNvSpPr/>
          <p:nvPr/>
        </p:nvSpPr>
        <p:spPr>
          <a:xfrm>
            <a:off x="-89149" y="-73891"/>
            <a:ext cx="2228912" cy="52173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23D696-D978-4E2B-8BBC-BB45CC05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54" y="0"/>
            <a:ext cx="6062100" cy="834660"/>
          </a:xfrm>
        </p:spPr>
        <p:txBody>
          <a:bodyPr/>
          <a:lstStyle/>
          <a:p>
            <a:r>
              <a:rPr lang="pt-PT" dirty="0">
                <a:latin typeface="Bahnschrift Condensed" panose="020B0502040204020203" pitchFamily="34" charset="0"/>
              </a:rPr>
              <a:t>QUEM SOMOS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604C8AB-3046-4731-91C3-3013F57DB3CA}"/>
              </a:ext>
            </a:extLst>
          </p:cNvPr>
          <p:cNvSpPr txBox="1"/>
          <p:nvPr/>
        </p:nvSpPr>
        <p:spPr>
          <a:xfrm>
            <a:off x="2350141" y="2085957"/>
            <a:ext cx="32106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b="1" dirty="0">
                <a:latin typeface="Bahnschrift Condensed" panose="020B0502040204020203" pitchFamily="34" charset="0"/>
              </a:rPr>
              <a:t>Carla Marques</a:t>
            </a:r>
          </a:p>
          <a:p>
            <a:pPr algn="just"/>
            <a:r>
              <a:rPr lang="pt-PT" sz="1600" dirty="0">
                <a:latin typeface="Bahnschrift Condensed" panose="020B0502040204020203" pitchFamily="34" charset="0"/>
              </a:rPr>
              <a:t>Entrou para os escuteiros com dois anos de idade e ainda com a chupeta na boca.</a:t>
            </a:r>
          </a:p>
          <a:p>
            <a:pPr algn="just"/>
            <a:r>
              <a:rPr lang="pt-PT" sz="1600" b="1" dirty="0">
                <a:latin typeface="Bahnschrift Condensed" panose="020B0502040204020203" pitchFamily="34" charset="0"/>
              </a:rPr>
              <a:t>Copywriter e Gestora de Redes Sociais </a:t>
            </a:r>
            <a:r>
              <a:rPr lang="pt-PT" sz="1600" dirty="0">
                <a:latin typeface="Bahnschrift Condensed" panose="020B0502040204020203" pitchFamily="34" charset="0"/>
              </a:rPr>
              <a:t>da empresa, trabalha desde os 14 anos na área da restauração, mas não tem jeito nenhum para a cozinha.</a:t>
            </a:r>
          </a:p>
          <a:p>
            <a:pPr algn="just"/>
            <a:r>
              <a:rPr lang="pt-PT" sz="1600" dirty="0">
                <a:latin typeface="Bahnschrift Condensed" panose="020B0502040204020203" pitchFamily="34" charset="0"/>
              </a:rPr>
              <a:t>Com 19 anos carateriza-se por teimosa e tem muito orgulho da cidade onde nasceu, Viana do Castelo, onde “Quem gosta vem, quem ama fica!”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6C4603B-4126-476B-93D3-5374BAA24C3D}"/>
              </a:ext>
            </a:extLst>
          </p:cNvPr>
          <p:cNvSpPr txBox="1"/>
          <p:nvPr/>
        </p:nvSpPr>
        <p:spPr>
          <a:xfrm>
            <a:off x="6407888" y="2080844"/>
            <a:ext cx="21425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b="1" dirty="0">
                <a:latin typeface="Bahnschrift Condensed" panose="020B0502040204020203" pitchFamily="34" charset="0"/>
              </a:rPr>
              <a:t>Francisca Antunes</a:t>
            </a:r>
          </a:p>
          <a:p>
            <a:pPr algn="just"/>
            <a:r>
              <a:rPr lang="pt-PT" sz="1600" dirty="0">
                <a:latin typeface="Bahnschrift Condensed" panose="020B0502040204020203" pitchFamily="34" charset="0"/>
              </a:rPr>
              <a:t>Praticou basketball até aos 16 anos, mas poucas vezes acertou com a bola no cesto.</a:t>
            </a:r>
          </a:p>
          <a:p>
            <a:pPr algn="just"/>
            <a:r>
              <a:rPr lang="pt-PT" sz="1600" b="1" dirty="0">
                <a:latin typeface="Bahnschrift Condensed" panose="020B0502040204020203" pitchFamily="34" charset="0"/>
              </a:rPr>
              <a:t>Fotógrafa </a:t>
            </a:r>
            <a:r>
              <a:rPr lang="pt-PT" sz="1600" dirty="0">
                <a:latin typeface="Bahnschrift Condensed" panose="020B0502040204020203" pitchFamily="34" charset="0"/>
              </a:rPr>
              <a:t>da empresa, carateriza-se como uma pessoa teimosa e orgulhosa e não gosta de gatos. </a:t>
            </a:r>
          </a:p>
          <a:p>
            <a:pPr algn="just"/>
            <a:r>
              <a:rPr lang="pt-PT" sz="1600" dirty="0">
                <a:latin typeface="Bahnschrift Condensed" panose="020B0502040204020203" pitchFamily="34" charset="0"/>
              </a:rPr>
              <a:t>Tem 20 anos e é Vila-realense de gema!</a:t>
            </a:r>
          </a:p>
          <a:p>
            <a:pPr algn="just"/>
            <a:br>
              <a:rPr lang="en-US" sz="1600" dirty="0">
                <a:latin typeface="Bahnschrift Condensed" panose="020B0502040204020203" pitchFamily="34" charset="0"/>
              </a:rPr>
            </a:br>
            <a:endParaRPr lang="pt-PT" sz="1600" dirty="0">
              <a:latin typeface="Bahnschrift Condensed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FF3820-4D11-4019-B921-800E14DB3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405" y="177334"/>
            <a:ext cx="1731097" cy="18074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79743B4-FDD7-4C16-8809-FA92FEE12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88" y="146896"/>
            <a:ext cx="1731097" cy="18091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8DCC682-2964-4154-829D-4BC274520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7" y="4787486"/>
            <a:ext cx="775758" cy="25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8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AC47C05F-55D5-402D-8D47-A06D9CA652FA}"/>
              </a:ext>
            </a:extLst>
          </p:cNvPr>
          <p:cNvSpPr/>
          <p:nvPr/>
        </p:nvSpPr>
        <p:spPr>
          <a:xfrm>
            <a:off x="-89149" y="-73891"/>
            <a:ext cx="2228912" cy="52173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23D696-D978-4E2B-8BBC-BB45CC05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54" y="0"/>
            <a:ext cx="6062100" cy="834660"/>
          </a:xfrm>
        </p:spPr>
        <p:txBody>
          <a:bodyPr/>
          <a:lstStyle/>
          <a:p>
            <a:r>
              <a:rPr lang="pt-PT" dirty="0">
                <a:latin typeface="Bahnschrift Condensed" panose="020B0502040204020203" pitchFamily="34" charset="0"/>
              </a:rPr>
              <a:t>QUEM SOMOS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604C8AB-3046-4731-91C3-3013F57DB3CA}"/>
              </a:ext>
            </a:extLst>
          </p:cNvPr>
          <p:cNvSpPr txBox="1"/>
          <p:nvPr/>
        </p:nvSpPr>
        <p:spPr>
          <a:xfrm>
            <a:off x="2403341" y="1881780"/>
            <a:ext cx="26831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b="1" dirty="0">
                <a:latin typeface="Bahnschrift Condensed" panose="020B0502040204020203" pitchFamily="34" charset="0"/>
              </a:rPr>
              <a:t>Juliana Soares</a:t>
            </a:r>
          </a:p>
          <a:p>
            <a:pPr algn="just"/>
            <a:r>
              <a:rPr lang="pt-PT" sz="1600" dirty="0">
                <a:latin typeface="Bahnschrift Condensed" panose="020B0502040204020203" pitchFamily="34" charset="0"/>
              </a:rPr>
              <a:t>Esteve à frente de várias associações religiosas e sem ser religiosas, mas até hoje só se mantém no coro da igreja. </a:t>
            </a:r>
          </a:p>
          <a:p>
            <a:pPr algn="just"/>
            <a:r>
              <a:rPr lang="pt-PT" sz="1600" b="1" dirty="0">
                <a:latin typeface="Bahnschrift Condensed" panose="020B0502040204020203" pitchFamily="34" charset="0"/>
              </a:rPr>
              <a:t>Diretora de Comunicação </a:t>
            </a:r>
            <a:r>
              <a:rPr lang="pt-PT" sz="1600" dirty="0">
                <a:latin typeface="Bahnschrift Condensed" panose="020B0502040204020203" pitchFamily="34" charset="0"/>
              </a:rPr>
              <a:t>da empresa, carateriza-se como uma pessoa teimosa e não desiste facilmente daquilo que quer.</a:t>
            </a:r>
          </a:p>
          <a:p>
            <a:pPr algn="just"/>
            <a:r>
              <a:rPr lang="pt-PT" sz="1600" dirty="0">
                <a:latin typeface="Bahnschrift Condensed" panose="020B0502040204020203" pitchFamily="34" charset="0"/>
              </a:rPr>
              <a:t>Tem 19 anos e nasceu em Ponte da Barca, terra linda e cheia de tradições.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6C4603B-4126-476B-93D3-5374BAA24C3D}"/>
              </a:ext>
            </a:extLst>
          </p:cNvPr>
          <p:cNvSpPr txBox="1"/>
          <p:nvPr/>
        </p:nvSpPr>
        <p:spPr>
          <a:xfrm>
            <a:off x="5769010" y="1869310"/>
            <a:ext cx="32785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b="1" dirty="0">
                <a:latin typeface="Bahnschrift Condensed" panose="020B0502040204020203" pitchFamily="34" charset="0"/>
              </a:rPr>
              <a:t>Maria Alves</a:t>
            </a:r>
          </a:p>
          <a:p>
            <a:pPr algn="just"/>
            <a:r>
              <a:rPr lang="pt-PT" sz="1600" dirty="0">
                <a:latin typeface="Bahnschrift Condensed" panose="020B0502040204020203" pitchFamily="34" charset="0"/>
              </a:rPr>
              <a:t>Escreve desde os 11 anos de idade e lançou o seu primeiro livro aos 18 anos, tendo tido muito sucesso até aos dias de hoje.</a:t>
            </a:r>
          </a:p>
          <a:p>
            <a:pPr algn="just"/>
            <a:r>
              <a:rPr lang="pt-PT" sz="1600" b="1" dirty="0">
                <a:latin typeface="Bahnschrift Condensed" panose="020B0502040204020203" pitchFamily="34" charset="0"/>
              </a:rPr>
              <a:t>Produtora de Conteúdos</a:t>
            </a:r>
            <a:r>
              <a:rPr lang="pt-PT" sz="1600" dirty="0">
                <a:latin typeface="Bahnschrift Condensed" panose="020B0502040204020203" pitchFamily="34" charset="0"/>
              </a:rPr>
              <a:t> da empresa, Maria podia ser a cara da publicidade da </a:t>
            </a:r>
            <a:r>
              <a:rPr lang="pt-PT" sz="1600" dirty="0" err="1">
                <a:latin typeface="Bahnschrift Condensed" panose="020B0502040204020203" pitchFamily="34" charset="0"/>
              </a:rPr>
              <a:t>Nutella</a:t>
            </a:r>
            <a:r>
              <a:rPr lang="pt-PT" sz="1600" dirty="0">
                <a:latin typeface="Bahnschrift Condensed" panose="020B0502040204020203" pitchFamily="34" charset="0"/>
              </a:rPr>
              <a:t> ou da </a:t>
            </a:r>
            <a:r>
              <a:rPr lang="pt-PT" sz="1600" dirty="0" err="1">
                <a:latin typeface="Bahnschrift Condensed" panose="020B0502040204020203" pitchFamily="34" charset="0"/>
              </a:rPr>
              <a:t>Kinder</a:t>
            </a:r>
            <a:r>
              <a:rPr lang="pt-PT" sz="1600" dirty="0">
                <a:latin typeface="Bahnschrift Condensed" panose="020B0502040204020203" pitchFamily="34" charset="0"/>
              </a:rPr>
              <a:t>, pois olha para o chocolate como quem olha para o amor da sua vida.</a:t>
            </a:r>
          </a:p>
          <a:p>
            <a:pPr algn="just"/>
            <a:r>
              <a:rPr lang="pt-PT" sz="1600" dirty="0">
                <a:latin typeface="Bahnschrift Condensed" panose="020B0502040204020203" pitchFamily="34" charset="0"/>
              </a:rPr>
              <a:t>Com 20 anos carateriza-se como “palhaça” e diz ela que “as palavras são o que a levam ao céu na comunicação”. É Mondinense de coração!</a:t>
            </a:r>
          </a:p>
          <a:p>
            <a:pPr algn="just"/>
            <a:br>
              <a:rPr lang="en-US" sz="1600" dirty="0">
                <a:latin typeface="Bahnschrift Condensed" panose="020B0502040204020203" pitchFamily="34" charset="0"/>
              </a:rPr>
            </a:br>
            <a:endParaRPr lang="pt-PT" sz="1600" dirty="0">
              <a:latin typeface="Bahnschrift Condensed" panose="020B0502040204020203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561C40D-38DA-4AC6-B84A-B00E853A2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542" y="0"/>
            <a:ext cx="1769807" cy="1882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BB3C2BA-C43D-4592-944E-FEAFE81A3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45" y="14890"/>
            <a:ext cx="1859257" cy="18972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0AD4B3D-DCE0-419A-8497-8D52EA58A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7" y="4787486"/>
            <a:ext cx="775758" cy="25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26347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 Fashion Wee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643</Words>
  <Application>Microsoft Office PowerPoint</Application>
  <PresentationFormat>Apresentação no Ecrã (16:9)</PresentationFormat>
  <Paragraphs>72</Paragraphs>
  <Slides>15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2" baseType="lpstr">
      <vt:lpstr>Bahnschrift Condensed</vt:lpstr>
      <vt:lpstr>Market Deco</vt:lpstr>
      <vt:lpstr>Open Sans Light</vt:lpstr>
      <vt:lpstr>Arial</vt:lpstr>
      <vt:lpstr>Playfair Display</vt:lpstr>
      <vt:lpstr>Dosis</vt:lpstr>
      <vt:lpstr>Autumn Fashion Week</vt:lpstr>
      <vt:lpstr>Dandelion Communication</vt:lpstr>
      <vt:lpstr>IDENTIDADE DANDELION COMMUNICATION</vt:lpstr>
      <vt:lpstr>Apresentação do PowerPoint</vt:lpstr>
      <vt:lpstr>Apresentação do PowerPoint</vt:lpstr>
      <vt:lpstr>USO INCORRETO DA MARCA</vt:lpstr>
      <vt:lpstr>USO CORRETO DA MARCA</vt:lpstr>
      <vt:lpstr>DIMENSÕES MÍNIMAS</vt:lpstr>
      <vt:lpstr>QUEM SOMOS</vt:lpstr>
      <vt:lpstr>QUEM SOMOS</vt:lpstr>
      <vt:lpstr>QUEM SOMOS</vt:lpstr>
      <vt:lpstr>CARTÕES DE VISITA</vt:lpstr>
      <vt:lpstr>LETTERHEADS – MARCAS DE ÁGUA</vt:lpstr>
      <vt:lpstr>MERCHANDISING</vt:lpstr>
      <vt:lpstr>CRIAÇÃO DO SITE</vt:lpstr>
      <vt:lpstr>VÍDEO PUBLICITÁRIO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Dandelion Communication</dc:title>
  <dc:creator>hp</dc:creator>
  <cp:lastModifiedBy>Carla Marques</cp:lastModifiedBy>
  <cp:revision>23</cp:revision>
  <dcterms:modified xsi:type="dcterms:W3CDTF">2019-11-27T21:45:15Z</dcterms:modified>
</cp:coreProperties>
</file>