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6" r:id="rId6"/>
    <p:sldId id="262" r:id="rId7"/>
    <p:sldId id="275" r:id="rId8"/>
    <p:sldId id="263" r:id="rId9"/>
    <p:sldId id="261" r:id="rId10"/>
    <p:sldId id="272" r:id="rId11"/>
    <p:sldId id="273" r:id="rId12"/>
    <p:sldId id="270" r:id="rId1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a Marques" initials="CM" lastIdx="1" clrIdx="0">
    <p:extLst>
      <p:ext uri="{19B8F6BF-5375-455C-9EA6-DF929625EA0E}">
        <p15:presenceInfo xmlns:p15="http://schemas.microsoft.com/office/powerpoint/2012/main" userId="368cb2b7df71020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édio 1 - Destaqu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Estilo Médio 1 - Destaqu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>
        <p:scale>
          <a:sx n="80" d="100"/>
          <a:sy n="80" d="100"/>
        </p:scale>
        <p:origin x="792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768D8C-F0E4-49AC-958B-2E12405A4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F83ECD-0F2A-411A-80B7-0E4C88A81C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6357C19-62CC-47AE-AC06-779B2B0C2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3BD0-9E23-45A1-BD81-91A1DC593622}" type="datetimeFigureOut">
              <a:rPr lang="pt-PT" smtClean="0"/>
              <a:t>04/11/2019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3F258F7-E4A8-43D3-9EB5-769EC1701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2FBE0A9-34DF-4778-9324-A71A4BA6E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7962-D0F1-4232-9EC0-311719475A2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6148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BEFA15-B808-4CD7-ADD6-DBF6115DA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426F461-6C8F-48E4-9B0A-692273C46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2647D5A-FD7E-4147-9AE8-E80F413CE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3BD0-9E23-45A1-BD81-91A1DC593622}" type="datetimeFigureOut">
              <a:rPr lang="pt-PT" smtClean="0"/>
              <a:t>04/11/2019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473B3DB-A41B-427D-899D-F4B19759B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8A9B970-A770-442F-9FBE-E7F543EA0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7962-D0F1-4232-9EC0-311719475A2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84412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7A5AB25-FD9F-441E-8631-95D44AB2AE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36279526-B24F-4FBF-A137-06C5E33E70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A1A4AB1-045C-4B65-A844-7E34A8B3F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3BD0-9E23-45A1-BD81-91A1DC593622}" type="datetimeFigureOut">
              <a:rPr lang="pt-PT" smtClean="0"/>
              <a:t>04/11/2019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7334FCC-45FC-4CFA-B2C6-A00BAE178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28D8342-DA3E-4126-A2A8-9541045A5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7962-D0F1-4232-9EC0-311719475A2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26993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1D9308-568A-4802-9A3A-DFCF20124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99AB1EA-F07A-40CF-B884-D79FA9E5F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20087FF-17B5-4274-833E-8F2DF7F49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3BD0-9E23-45A1-BD81-91A1DC593622}" type="datetimeFigureOut">
              <a:rPr lang="pt-PT" smtClean="0"/>
              <a:t>04/11/2019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192A6BB-E1E0-4CB1-A12B-0DEECABAD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329E660-93A7-47B6-B6F5-64A9AA74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7962-D0F1-4232-9EC0-311719475A2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6104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F59A50-AE4A-46CB-B796-FB84CC2D0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43135B5-EA74-4522-9769-A12AB8479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19B4718-56C1-4DF5-A782-D401A6CD2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3BD0-9E23-45A1-BD81-91A1DC593622}" type="datetimeFigureOut">
              <a:rPr lang="pt-PT" smtClean="0"/>
              <a:t>04/11/2019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4838B7B-55F5-4699-A692-76E998838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8D004FC-DC96-4474-893E-ED931158A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7962-D0F1-4232-9EC0-311719475A2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57145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E8EF33-7B47-430C-B159-ADD352E43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D5F59F5-FE84-4FDE-8AEC-D4E1274873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1F06E0E8-8A11-4AB9-B058-1AE731382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0720B6C4-8298-43A3-979A-9FB7EA317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3BD0-9E23-45A1-BD81-91A1DC593622}" type="datetimeFigureOut">
              <a:rPr lang="pt-PT" smtClean="0"/>
              <a:t>04/11/2019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B3E6A68F-2A5D-460B-92EA-B31E0D462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F561824-C1BA-4E0B-A4D6-07338ED0E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7962-D0F1-4232-9EC0-311719475A2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164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668132-6B26-445F-8582-D63D7ECA4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4754CB2-28FD-4F72-AFCF-2475C1866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4F06341-3E99-406B-A42B-3B3075C8A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2E69C1C7-49C2-45D0-A589-8913396E4D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2C1DE725-10E1-42DD-9A70-B1008DA37B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36015E6A-38AC-4408-B612-2AE086E13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3BD0-9E23-45A1-BD81-91A1DC593622}" type="datetimeFigureOut">
              <a:rPr lang="pt-PT" smtClean="0"/>
              <a:t>04/11/2019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F0AAAD1A-B029-457A-AF71-4428CE903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A2CD27C3-6638-4E5D-A708-11E54B8CE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7962-D0F1-4232-9EC0-311719475A2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428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250C3F-4DA2-4AE0-8027-61EFB55FC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1DAB2EF-5345-48E3-B545-E68B40BC9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3BD0-9E23-45A1-BD81-91A1DC593622}" type="datetimeFigureOut">
              <a:rPr lang="pt-PT" smtClean="0"/>
              <a:t>04/11/2019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D8FE2ACB-F533-4479-B23D-E8020528B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4870F6E2-6A8F-4440-AC0E-C921C47DD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7962-D0F1-4232-9EC0-311719475A2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68840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2A6BA5E-E4E7-4542-8B17-8AAF61706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3BD0-9E23-45A1-BD81-91A1DC593622}" type="datetimeFigureOut">
              <a:rPr lang="pt-PT" smtClean="0"/>
              <a:t>04/11/2019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366DB8E9-FE77-4DCF-8567-6C4F5C4CE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60091E57-1D6B-411B-B501-C8EEEA546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7962-D0F1-4232-9EC0-311719475A2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28009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7B1A79-45E0-446A-A2F0-41D8645DF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26FA0D7-B88D-45CF-B965-DEC17C19E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287702E9-A35E-42A4-9DC5-0B1C055088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A0656666-0C10-402C-AAAC-DDCCEB7A5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3BD0-9E23-45A1-BD81-91A1DC593622}" type="datetimeFigureOut">
              <a:rPr lang="pt-PT" smtClean="0"/>
              <a:t>04/11/2019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C578A725-7668-42CC-BD10-32BF6416C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D4B8F48-7B6F-4B33-8864-E53EFCAC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7962-D0F1-4232-9EC0-311719475A2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19583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373871-7644-4A73-AADD-F63D2D916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78A11470-8E48-4319-8E96-34310665CA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B73797CC-ED7B-49E2-B2EF-5BFBBDD59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28C2C12F-2A83-48C9-8EAF-46B162B37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3BD0-9E23-45A1-BD81-91A1DC593622}" type="datetimeFigureOut">
              <a:rPr lang="pt-PT" smtClean="0"/>
              <a:t>04/11/2019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8DE08E73-B86D-49D0-B392-0B91E9E1C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9081D73-4F2B-4FD5-B451-55A966975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7962-D0F1-4232-9EC0-311719475A2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49898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8A75F6A3-C971-47CB-AFB1-9326A1BE9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71A0DC6-EA7C-4B43-BF15-78935F014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2C1EFF9-ADB7-4340-AC14-F9048C00F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E3BD0-9E23-45A1-BD81-91A1DC593622}" type="datetimeFigureOut">
              <a:rPr lang="pt-PT" smtClean="0"/>
              <a:t>04/11/2019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C0F15C7-C97C-4151-A513-1490CF8002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C3D6617-8618-4013-A8D5-A85FAAFA8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B7962-D0F1-4232-9EC0-311719475A2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4566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1936DC41-535D-4928-9819-C18A68706C89}"/>
              </a:ext>
            </a:extLst>
          </p:cNvPr>
          <p:cNvGrpSpPr/>
          <p:nvPr/>
        </p:nvGrpSpPr>
        <p:grpSpPr>
          <a:xfrm>
            <a:off x="462932" y="1028343"/>
            <a:ext cx="3577702" cy="4801314"/>
            <a:chOff x="443882" y="1028343"/>
            <a:chExt cx="3577702" cy="4801314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61884EA3-5C82-47EE-A94E-2D9B766CEF2F}"/>
                </a:ext>
              </a:extLst>
            </p:cNvPr>
            <p:cNvSpPr txBox="1"/>
            <p:nvPr/>
          </p:nvSpPr>
          <p:spPr>
            <a:xfrm>
              <a:off x="479393" y="1028343"/>
              <a:ext cx="3506680" cy="4801314"/>
            </a:xfrm>
            <a:prstGeom prst="rect">
              <a:avLst/>
            </a:prstGeom>
            <a:solidFill>
              <a:srgbClr val="262626"/>
            </a:solidFill>
            <a:ln>
              <a:solidFill>
                <a:srgbClr val="262626"/>
              </a:solidFill>
            </a:ln>
          </p:spPr>
          <p:txBody>
            <a:bodyPr wrap="square" rtlCol="0">
              <a:spAutoFit/>
            </a:bodyPr>
            <a:lstStyle/>
            <a:p>
              <a:endParaRPr lang="pt-PT" dirty="0"/>
            </a:p>
            <a:p>
              <a:endParaRPr lang="pt-PT" dirty="0"/>
            </a:p>
            <a:p>
              <a:endParaRPr lang="pt-PT" dirty="0"/>
            </a:p>
            <a:p>
              <a:endParaRPr lang="pt-PT" dirty="0"/>
            </a:p>
            <a:p>
              <a:endParaRPr lang="pt-PT" dirty="0"/>
            </a:p>
            <a:p>
              <a:endParaRPr lang="pt-PT" dirty="0"/>
            </a:p>
            <a:p>
              <a:endParaRPr lang="pt-PT" dirty="0"/>
            </a:p>
            <a:p>
              <a:endParaRPr lang="pt-PT" dirty="0"/>
            </a:p>
            <a:p>
              <a:endParaRPr lang="pt-PT" dirty="0"/>
            </a:p>
            <a:p>
              <a:endParaRPr lang="pt-PT" dirty="0"/>
            </a:p>
            <a:p>
              <a:endParaRPr lang="pt-PT" dirty="0"/>
            </a:p>
            <a:p>
              <a:endParaRPr lang="pt-PT" dirty="0"/>
            </a:p>
            <a:p>
              <a:endParaRPr lang="pt-PT" dirty="0"/>
            </a:p>
            <a:p>
              <a:endParaRPr lang="pt-PT" dirty="0"/>
            </a:p>
            <a:p>
              <a:endParaRPr lang="pt-PT" dirty="0"/>
            </a:p>
            <a:p>
              <a:endParaRPr lang="pt-PT" dirty="0"/>
            </a:p>
            <a:p>
              <a:endParaRPr lang="pt-PT" dirty="0"/>
            </a:p>
          </p:txBody>
        </p:sp>
        <p:cxnSp>
          <p:nvCxnSpPr>
            <p:cNvPr id="6" name="Conexão reta 5">
              <a:extLst>
                <a:ext uri="{FF2B5EF4-FFF2-40B4-BE49-F238E27FC236}">
                  <a16:creationId xmlns:a16="http://schemas.microsoft.com/office/drawing/2014/main" id="{5CB38BB5-1DB6-4B75-B7B6-4450400CFC7C}"/>
                </a:ext>
              </a:extLst>
            </p:cNvPr>
            <p:cNvCxnSpPr/>
            <p:nvPr/>
          </p:nvCxnSpPr>
          <p:spPr>
            <a:xfrm>
              <a:off x="830061" y="2985116"/>
              <a:ext cx="2805344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E017B1BB-3F48-4920-9943-03DF43340A1C}"/>
                </a:ext>
              </a:extLst>
            </p:cNvPr>
            <p:cNvSpPr txBox="1"/>
            <p:nvPr/>
          </p:nvSpPr>
          <p:spPr>
            <a:xfrm>
              <a:off x="443882" y="1751618"/>
              <a:ext cx="357770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dirty="0">
                  <a:solidFill>
                    <a:schemeClr val="bg1"/>
                  </a:solidFill>
                </a:rPr>
                <a:t>DANDELION COMMUNICATION</a:t>
              </a:r>
            </a:p>
          </p:txBody>
        </p:sp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4967FAFA-A1C7-4626-AA35-AFB385C7292C}"/>
              </a:ext>
            </a:extLst>
          </p:cNvPr>
          <p:cNvGrpSpPr/>
          <p:nvPr/>
        </p:nvGrpSpPr>
        <p:grpSpPr>
          <a:xfrm>
            <a:off x="0" y="6232124"/>
            <a:ext cx="12192000" cy="625876"/>
            <a:chOff x="0" y="6232124"/>
            <a:chExt cx="12192000" cy="625876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7ADD7A24-6AF5-4974-8CDA-542D3B5FCD31}"/>
                </a:ext>
              </a:extLst>
            </p:cNvPr>
            <p:cNvSpPr/>
            <p:nvPr/>
          </p:nvSpPr>
          <p:spPr>
            <a:xfrm>
              <a:off x="0" y="6232124"/>
              <a:ext cx="12192000" cy="625876"/>
            </a:xfrm>
            <a:prstGeom prst="rect">
              <a:avLst/>
            </a:prstGeom>
            <a:solidFill>
              <a:srgbClr val="262626"/>
            </a:solidFill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208B2A90-E423-4BBD-BF31-33ED20062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4953" y="6328380"/>
              <a:ext cx="1309257" cy="433364"/>
            </a:xfrm>
            <a:prstGeom prst="rect">
              <a:avLst/>
            </a:prstGeom>
          </p:spPr>
        </p:pic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DBD786F-B37A-4E1C-ADCF-D105F313D011}"/>
              </a:ext>
            </a:extLst>
          </p:cNvPr>
          <p:cNvSpPr txBox="1"/>
          <p:nvPr/>
        </p:nvSpPr>
        <p:spPr>
          <a:xfrm>
            <a:off x="747018" y="3309275"/>
            <a:ext cx="37228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bg1"/>
                </a:solidFill>
              </a:rPr>
              <a:t>Docente: </a:t>
            </a:r>
          </a:p>
          <a:p>
            <a:r>
              <a:rPr lang="pt-PT" dirty="0">
                <a:solidFill>
                  <a:schemeClr val="bg1"/>
                </a:solidFill>
              </a:rPr>
              <a:t>José Paulo dos Santos</a:t>
            </a:r>
          </a:p>
          <a:p>
            <a:r>
              <a:rPr lang="pt-PT" b="1" dirty="0">
                <a:solidFill>
                  <a:schemeClr val="bg1"/>
                </a:solidFill>
              </a:rPr>
              <a:t>Discentes:</a:t>
            </a:r>
          </a:p>
          <a:p>
            <a:r>
              <a:rPr lang="pt-PT" dirty="0">
                <a:solidFill>
                  <a:schemeClr val="bg1"/>
                </a:solidFill>
              </a:rPr>
              <a:t>Carla Marques. Al68252</a:t>
            </a:r>
          </a:p>
          <a:p>
            <a:r>
              <a:rPr lang="pt-PT" dirty="0">
                <a:solidFill>
                  <a:schemeClr val="bg1"/>
                </a:solidFill>
              </a:rPr>
              <a:t>Francisca Antunes, al69969</a:t>
            </a:r>
          </a:p>
          <a:p>
            <a:r>
              <a:rPr lang="pt-PT" dirty="0">
                <a:solidFill>
                  <a:schemeClr val="bg1"/>
                </a:solidFill>
              </a:rPr>
              <a:t>Juliana Soares, al68375</a:t>
            </a:r>
          </a:p>
          <a:p>
            <a:r>
              <a:rPr lang="pt-PT" dirty="0">
                <a:solidFill>
                  <a:schemeClr val="bg1"/>
                </a:solidFill>
              </a:rPr>
              <a:t>Maria Alves, al66130</a:t>
            </a:r>
          </a:p>
          <a:p>
            <a:r>
              <a:rPr lang="pt-PT" dirty="0">
                <a:solidFill>
                  <a:schemeClr val="bg1"/>
                </a:solidFill>
              </a:rPr>
              <a:t>Tamara Carvalho, al68824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37939B5-3158-417B-BDD4-78CFAE270A6F}"/>
              </a:ext>
            </a:extLst>
          </p:cNvPr>
          <p:cNvSpPr txBox="1"/>
          <p:nvPr/>
        </p:nvSpPr>
        <p:spPr>
          <a:xfrm>
            <a:off x="4718482" y="4953219"/>
            <a:ext cx="6391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>
                <a:solidFill>
                  <a:srgbClr val="262626"/>
                </a:solidFill>
              </a:rPr>
              <a:t>THE ESSENCE OF YOUR BUSINESS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ED236AE-758E-47E1-A2F3-C68C5066A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18833"/>
            <a:ext cx="3506681" cy="433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46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7A9A6C-E163-464A-A821-0C8B44D1E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Psicologia das Cores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B25BAA-BFD1-4F3D-B4D0-6CAFD624C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898DF07C-F2F1-45BD-8B5F-6A6FB311680A}"/>
              </a:ext>
            </a:extLst>
          </p:cNvPr>
          <p:cNvGrpSpPr/>
          <p:nvPr/>
        </p:nvGrpSpPr>
        <p:grpSpPr>
          <a:xfrm>
            <a:off x="0" y="6232124"/>
            <a:ext cx="12192000" cy="625876"/>
            <a:chOff x="0" y="6232124"/>
            <a:chExt cx="12192000" cy="625876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D2FEA931-4FED-48F0-AD65-F91146D71570}"/>
                </a:ext>
              </a:extLst>
            </p:cNvPr>
            <p:cNvSpPr/>
            <p:nvPr/>
          </p:nvSpPr>
          <p:spPr>
            <a:xfrm>
              <a:off x="0" y="6232124"/>
              <a:ext cx="12192000" cy="625876"/>
            </a:xfrm>
            <a:prstGeom prst="rect">
              <a:avLst/>
            </a:prstGeom>
            <a:solidFill>
              <a:srgbClr val="262626"/>
            </a:solidFill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AA143EE0-E505-444F-B6D0-D838D4444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4953" y="6328380"/>
              <a:ext cx="1309257" cy="433364"/>
            </a:xfrm>
            <a:prstGeom prst="rect">
              <a:avLst/>
            </a:prstGeom>
          </p:spPr>
        </p:pic>
      </p:grpSp>
      <p:sp>
        <p:nvSpPr>
          <p:cNvPr id="7" name="Retângulo 6">
            <a:extLst>
              <a:ext uri="{FF2B5EF4-FFF2-40B4-BE49-F238E27FC236}">
                <a16:creationId xmlns:a16="http://schemas.microsoft.com/office/drawing/2014/main" id="{5773E7F9-C10D-4B5D-97CE-D70735A4BF6E}"/>
              </a:ext>
            </a:extLst>
          </p:cNvPr>
          <p:cNvSpPr/>
          <p:nvPr/>
        </p:nvSpPr>
        <p:spPr>
          <a:xfrm>
            <a:off x="9397891" y="1236362"/>
            <a:ext cx="1715240" cy="16601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graphicFrame>
        <p:nvGraphicFramePr>
          <p:cNvPr id="8" name="Tabela 8">
            <a:extLst>
              <a:ext uri="{FF2B5EF4-FFF2-40B4-BE49-F238E27FC236}">
                <a16:creationId xmlns:a16="http://schemas.microsoft.com/office/drawing/2014/main" id="{99691198-66D4-4D10-BB9A-094B584DE7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438354"/>
              </p:ext>
            </p:extLst>
          </p:nvPr>
        </p:nvGraphicFramePr>
        <p:xfrm>
          <a:off x="1726272" y="2900431"/>
          <a:ext cx="6171191" cy="18542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044972">
                  <a:extLst>
                    <a:ext uri="{9D8B030D-6E8A-4147-A177-3AD203B41FA5}">
                      <a16:colId xmlns:a16="http://schemas.microsoft.com/office/drawing/2014/main" val="643232197"/>
                    </a:ext>
                  </a:extLst>
                </a:gridCol>
                <a:gridCol w="3126219">
                  <a:extLst>
                    <a:ext uri="{9D8B030D-6E8A-4147-A177-3AD203B41FA5}">
                      <a16:colId xmlns:a16="http://schemas.microsoft.com/office/drawing/2014/main" val="28065403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Associações Positivas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Associações Negativas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428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/>
                        <a:t>Luxo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Morte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341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Distinção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Desespero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208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Rigor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Desconhecido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717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Dimensão Artística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616105"/>
                  </a:ext>
                </a:extLst>
              </a:tr>
            </a:tbl>
          </a:graphicData>
        </a:graphic>
      </p:graphicFrame>
      <p:cxnSp>
        <p:nvCxnSpPr>
          <p:cNvPr id="15" name="Conexão reta 14">
            <a:extLst>
              <a:ext uri="{FF2B5EF4-FFF2-40B4-BE49-F238E27FC236}">
                <a16:creationId xmlns:a16="http://schemas.microsoft.com/office/drawing/2014/main" id="{99C205A6-A85B-4B02-9833-D6E34800F36A}"/>
              </a:ext>
            </a:extLst>
          </p:cNvPr>
          <p:cNvCxnSpPr>
            <a:cxnSpLocks/>
          </p:cNvCxnSpPr>
          <p:nvPr/>
        </p:nvCxnSpPr>
        <p:spPr>
          <a:xfrm>
            <a:off x="4750908" y="2896487"/>
            <a:ext cx="0" cy="18581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68D67D1-4BDF-4F00-AFFC-EE8938B91A06}"/>
              </a:ext>
            </a:extLst>
          </p:cNvPr>
          <p:cNvSpPr txBox="1"/>
          <p:nvPr/>
        </p:nvSpPr>
        <p:spPr>
          <a:xfrm>
            <a:off x="9438585" y="1804814"/>
            <a:ext cx="1633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>
                <a:solidFill>
                  <a:schemeClr val="bg1"/>
                </a:solidFill>
              </a:rPr>
              <a:t>PRETO</a:t>
            </a:r>
          </a:p>
        </p:txBody>
      </p:sp>
    </p:spTree>
    <p:extLst>
      <p:ext uri="{BB962C8B-B14F-4D97-AF65-F5344CB8AC3E}">
        <p14:creationId xmlns:p14="http://schemas.microsoft.com/office/powerpoint/2010/main" val="2149659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7A9A6C-E163-464A-A821-0C8B44D1E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012" y="308275"/>
            <a:ext cx="10515600" cy="1325563"/>
          </a:xfrm>
        </p:spPr>
        <p:txBody>
          <a:bodyPr/>
          <a:lstStyle/>
          <a:p>
            <a:r>
              <a:rPr lang="pt-PT" dirty="0"/>
              <a:t>Estudos de Cor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898DF07C-F2F1-45BD-8B5F-6A6FB311680A}"/>
              </a:ext>
            </a:extLst>
          </p:cNvPr>
          <p:cNvGrpSpPr/>
          <p:nvPr/>
        </p:nvGrpSpPr>
        <p:grpSpPr>
          <a:xfrm>
            <a:off x="0" y="6232124"/>
            <a:ext cx="12192000" cy="625876"/>
            <a:chOff x="0" y="6232124"/>
            <a:chExt cx="12192000" cy="625876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D2FEA931-4FED-48F0-AD65-F91146D71570}"/>
                </a:ext>
              </a:extLst>
            </p:cNvPr>
            <p:cNvSpPr/>
            <p:nvPr/>
          </p:nvSpPr>
          <p:spPr>
            <a:xfrm>
              <a:off x="0" y="6232124"/>
              <a:ext cx="12192000" cy="625876"/>
            </a:xfrm>
            <a:prstGeom prst="rect">
              <a:avLst/>
            </a:prstGeom>
            <a:solidFill>
              <a:srgbClr val="262626"/>
            </a:solidFill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AA143EE0-E505-444F-B6D0-D838D4444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4953" y="6328380"/>
              <a:ext cx="1309257" cy="433364"/>
            </a:xfrm>
            <a:prstGeom prst="rect">
              <a:avLst/>
            </a:prstGeom>
          </p:spPr>
        </p:pic>
      </p:grpSp>
      <p:sp>
        <p:nvSpPr>
          <p:cNvPr id="16" name="Retângulo 15">
            <a:extLst>
              <a:ext uri="{FF2B5EF4-FFF2-40B4-BE49-F238E27FC236}">
                <a16:creationId xmlns:a16="http://schemas.microsoft.com/office/drawing/2014/main" id="{EF62092E-0C11-4555-B08C-9A585D4792DA}"/>
              </a:ext>
            </a:extLst>
          </p:cNvPr>
          <p:cNvSpPr/>
          <p:nvPr/>
        </p:nvSpPr>
        <p:spPr>
          <a:xfrm>
            <a:off x="1684535" y="3745640"/>
            <a:ext cx="2015231" cy="237921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F1A05BD-E6EB-4CCD-9ADF-EEE570A495BB}"/>
              </a:ext>
            </a:extLst>
          </p:cNvPr>
          <p:cNvSpPr/>
          <p:nvPr/>
        </p:nvSpPr>
        <p:spPr>
          <a:xfrm>
            <a:off x="1684535" y="1226536"/>
            <a:ext cx="2015231" cy="23792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15" name="Marcador de Posição de Conteúdo 14">
            <a:extLst>
              <a:ext uri="{FF2B5EF4-FFF2-40B4-BE49-F238E27FC236}">
                <a16:creationId xmlns:a16="http://schemas.microsoft.com/office/drawing/2014/main" id="{98AA2DA0-929A-4E87-A6E9-8680AB163E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725" y="1119267"/>
            <a:ext cx="1950012" cy="2410287"/>
          </a:xfr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506344E4-4A00-49A0-A8AA-C9218B72D36F}"/>
              </a:ext>
            </a:extLst>
          </p:cNvPr>
          <p:cNvSpPr/>
          <p:nvPr/>
        </p:nvSpPr>
        <p:spPr>
          <a:xfrm>
            <a:off x="4130305" y="1226535"/>
            <a:ext cx="2015231" cy="2379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675B6C82-E19A-48E7-9807-A8B858D402A5}"/>
              </a:ext>
            </a:extLst>
          </p:cNvPr>
          <p:cNvSpPr/>
          <p:nvPr/>
        </p:nvSpPr>
        <p:spPr>
          <a:xfrm>
            <a:off x="4130305" y="3723083"/>
            <a:ext cx="2015231" cy="237921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7F15C896-0C9B-4740-A37D-A27F131508D5}"/>
              </a:ext>
            </a:extLst>
          </p:cNvPr>
          <p:cNvSpPr/>
          <p:nvPr/>
        </p:nvSpPr>
        <p:spPr>
          <a:xfrm>
            <a:off x="6576075" y="1259156"/>
            <a:ext cx="2015231" cy="237921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535ABB02-F7DD-40B7-8971-CCFD99291459}"/>
              </a:ext>
            </a:extLst>
          </p:cNvPr>
          <p:cNvSpPr/>
          <p:nvPr/>
        </p:nvSpPr>
        <p:spPr>
          <a:xfrm>
            <a:off x="6576075" y="3720314"/>
            <a:ext cx="2015231" cy="237921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A1371022-527F-45DE-AA0E-DA87CF8B6B68}"/>
              </a:ext>
            </a:extLst>
          </p:cNvPr>
          <p:cNvSpPr/>
          <p:nvPr/>
        </p:nvSpPr>
        <p:spPr>
          <a:xfrm>
            <a:off x="9021845" y="3767666"/>
            <a:ext cx="2015231" cy="237921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A6B96149-CFAE-4308-A673-730FF6AD5F0D}"/>
              </a:ext>
            </a:extLst>
          </p:cNvPr>
          <p:cNvSpPr/>
          <p:nvPr/>
        </p:nvSpPr>
        <p:spPr>
          <a:xfrm>
            <a:off x="9021874" y="1281182"/>
            <a:ext cx="2015231" cy="237921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23" name="Marcador de Posição de Conteúdo 14">
            <a:extLst>
              <a:ext uri="{FF2B5EF4-FFF2-40B4-BE49-F238E27FC236}">
                <a16:creationId xmlns:a16="http://schemas.microsoft.com/office/drawing/2014/main" id="{171E1B62-5846-4929-A46A-0823C0F34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95" y="1232076"/>
            <a:ext cx="1950012" cy="2410287"/>
          </a:xfrm>
          <a:prstGeom prst="rect">
            <a:avLst/>
          </a:prstGeom>
        </p:spPr>
      </p:pic>
      <p:pic>
        <p:nvPicPr>
          <p:cNvPr id="24" name="Marcador de Posição de Conteúdo 14">
            <a:extLst>
              <a:ext uri="{FF2B5EF4-FFF2-40B4-BE49-F238E27FC236}">
                <a16:creationId xmlns:a16="http://schemas.microsoft.com/office/drawing/2014/main" id="{834A4E77-A5C7-434E-85D4-E1028052F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144" y="3713020"/>
            <a:ext cx="1950012" cy="2410287"/>
          </a:xfrm>
          <a:prstGeom prst="rect">
            <a:avLst/>
          </a:prstGeom>
        </p:spPr>
      </p:pic>
      <p:pic>
        <p:nvPicPr>
          <p:cNvPr id="25" name="Marcador de Posição de Conteúdo 14">
            <a:extLst>
              <a:ext uri="{FF2B5EF4-FFF2-40B4-BE49-F238E27FC236}">
                <a16:creationId xmlns:a16="http://schemas.microsoft.com/office/drawing/2014/main" id="{AC2E1C7F-6AD6-46A2-B609-4ED172E42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236" y="1233526"/>
            <a:ext cx="1950012" cy="2410287"/>
          </a:xfrm>
          <a:prstGeom prst="rect">
            <a:avLst/>
          </a:prstGeom>
        </p:spPr>
      </p:pic>
      <p:pic>
        <p:nvPicPr>
          <p:cNvPr id="26" name="Marcador de Posição de Conteúdo 14">
            <a:extLst>
              <a:ext uri="{FF2B5EF4-FFF2-40B4-BE49-F238E27FC236}">
                <a16:creationId xmlns:a16="http://schemas.microsoft.com/office/drawing/2014/main" id="{8A3E48E3-3287-41F3-AF3A-3BB9283E0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064" y="1261123"/>
            <a:ext cx="1950012" cy="2410287"/>
          </a:xfrm>
          <a:prstGeom prst="rect">
            <a:avLst/>
          </a:prstGeom>
        </p:spPr>
      </p:pic>
      <p:pic>
        <p:nvPicPr>
          <p:cNvPr id="27" name="Marcador de Posição de Conteúdo 14">
            <a:extLst>
              <a:ext uri="{FF2B5EF4-FFF2-40B4-BE49-F238E27FC236}">
                <a16:creationId xmlns:a16="http://schemas.microsoft.com/office/drawing/2014/main" id="{14B445C6-AD18-4302-983C-03D602917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219" y="3647904"/>
            <a:ext cx="1950012" cy="2410287"/>
          </a:xfrm>
          <a:prstGeom prst="rect">
            <a:avLst/>
          </a:prstGeom>
        </p:spPr>
      </p:pic>
      <p:pic>
        <p:nvPicPr>
          <p:cNvPr id="28" name="Marcador de Posição de Conteúdo 14">
            <a:extLst>
              <a:ext uri="{FF2B5EF4-FFF2-40B4-BE49-F238E27FC236}">
                <a16:creationId xmlns:a16="http://schemas.microsoft.com/office/drawing/2014/main" id="{D89298A3-1305-4E04-9A2C-7DA9AE26A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684" y="3689242"/>
            <a:ext cx="1950012" cy="2410287"/>
          </a:xfrm>
          <a:prstGeom prst="rect">
            <a:avLst/>
          </a:prstGeom>
        </p:spPr>
      </p:pic>
      <p:pic>
        <p:nvPicPr>
          <p:cNvPr id="29" name="Marcador de Posição de Conteúdo 14">
            <a:extLst>
              <a:ext uri="{FF2B5EF4-FFF2-40B4-BE49-F238E27FC236}">
                <a16:creationId xmlns:a16="http://schemas.microsoft.com/office/drawing/2014/main" id="{2F1BB1F1-48C0-4325-AFD6-295FE9286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46" y="3720314"/>
            <a:ext cx="1950012" cy="2410287"/>
          </a:xfrm>
          <a:prstGeom prst="rect">
            <a:avLst/>
          </a:prstGeom>
        </p:spPr>
      </p:pic>
      <p:grpSp>
        <p:nvGrpSpPr>
          <p:cNvPr id="32" name="Agrupar 31">
            <a:extLst>
              <a:ext uri="{FF2B5EF4-FFF2-40B4-BE49-F238E27FC236}">
                <a16:creationId xmlns:a16="http://schemas.microsoft.com/office/drawing/2014/main" id="{792DDFA9-BF3B-49BC-884F-75152B91290D}"/>
              </a:ext>
            </a:extLst>
          </p:cNvPr>
          <p:cNvGrpSpPr/>
          <p:nvPr/>
        </p:nvGrpSpPr>
        <p:grpSpPr>
          <a:xfrm>
            <a:off x="1096688" y="1571557"/>
            <a:ext cx="5661123" cy="4092448"/>
            <a:chOff x="1096688" y="1571557"/>
            <a:chExt cx="5661123" cy="4092448"/>
          </a:xfrm>
        </p:grpSpPr>
        <p:sp>
          <p:nvSpPr>
            <p:cNvPr id="30" name="Sinal de Multiplicação 29">
              <a:extLst>
                <a:ext uri="{FF2B5EF4-FFF2-40B4-BE49-F238E27FC236}">
                  <a16:creationId xmlns:a16="http://schemas.microsoft.com/office/drawing/2014/main" id="{9B240D25-9FF0-4E67-A9FB-AF589B17EA8C}"/>
                </a:ext>
              </a:extLst>
            </p:cNvPr>
            <p:cNvSpPr/>
            <p:nvPr/>
          </p:nvSpPr>
          <p:spPr>
            <a:xfrm>
              <a:off x="1096688" y="1571557"/>
              <a:ext cx="3239782" cy="1742339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1" name="Sinal de Multiplicação 30">
              <a:extLst>
                <a:ext uri="{FF2B5EF4-FFF2-40B4-BE49-F238E27FC236}">
                  <a16:creationId xmlns:a16="http://schemas.microsoft.com/office/drawing/2014/main" id="{8912A519-3AC7-4DAE-827A-81E94B174976}"/>
                </a:ext>
              </a:extLst>
            </p:cNvPr>
            <p:cNvSpPr/>
            <p:nvPr/>
          </p:nvSpPr>
          <p:spPr>
            <a:xfrm>
              <a:off x="3518029" y="3921666"/>
              <a:ext cx="3239782" cy="1742339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218919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7A9A6C-E163-464A-A821-0C8B44D1E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Slogan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B25BAA-BFD1-4F3D-B4D0-6CAFD624C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PT" sz="2400" i="1" dirty="0"/>
          </a:p>
          <a:p>
            <a:pPr marL="0" indent="0">
              <a:buNone/>
            </a:pPr>
            <a:endParaRPr lang="pt-PT" sz="2400" i="1" dirty="0"/>
          </a:p>
          <a:p>
            <a:pPr marL="0" indent="0">
              <a:buNone/>
            </a:pPr>
            <a:r>
              <a:rPr lang="pt-PT" sz="2400" i="1" dirty="0"/>
              <a:t>THE ESSENCE OF YOUR BUSINESS</a:t>
            </a:r>
          </a:p>
          <a:p>
            <a:pPr marL="0" indent="0">
              <a:buNone/>
            </a:pPr>
            <a:endParaRPr lang="pt-PT" sz="2400" dirty="0"/>
          </a:p>
          <a:p>
            <a:pPr marL="0" indent="0">
              <a:buNone/>
            </a:pPr>
            <a:r>
              <a:rPr lang="pt-PT" sz="2000" dirty="0"/>
              <a:t>          Essência</a:t>
            </a:r>
          </a:p>
          <a:p>
            <a:pPr marL="0" indent="0">
              <a:buNone/>
            </a:pPr>
            <a:endParaRPr lang="pt-PT" sz="2000" dirty="0"/>
          </a:p>
          <a:p>
            <a:pPr marL="0" indent="0">
              <a:buNone/>
            </a:pPr>
            <a:endParaRPr lang="pt-PT" sz="2400" i="1" dirty="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898DF07C-F2F1-45BD-8B5F-6A6FB311680A}"/>
              </a:ext>
            </a:extLst>
          </p:cNvPr>
          <p:cNvGrpSpPr/>
          <p:nvPr/>
        </p:nvGrpSpPr>
        <p:grpSpPr>
          <a:xfrm>
            <a:off x="0" y="6232124"/>
            <a:ext cx="12192000" cy="625876"/>
            <a:chOff x="0" y="6232124"/>
            <a:chExt cx="12192000" cy="625876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D2FEA931-4FED-48F0-AD65-F91146D71570}"/>
                </a:ext>
              </a:extLst>
            </p:cNvPr>
            <p:cNvSpPr/>
            <p:nvPr/>
          </p:nvSpPr>
          <p:spPr>
            <a:xfrm>
              <a:off x="0" y="6232124"/>
              <a:ext cx="12192000" cy="625876"/>
            </a:xfrm>
            <a:prstGeom prst="rect">
              <a:avLst/>
            </a:prstGeom>
            <a:solidFill>
              <a:srgbClr val="262626"/>
            </a:solidFill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AA143EE0-E505-444F-B6D0-D838D4444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4953" y="6328380"/>
              <a:ext cx="1309257" cy="433364"/>
            </a:xfrm>
            <a:prstGeom prst="rect">
              <a:avLst/>
            </a:prstGeom>
          </p:spPr>
        </p:pic>
      </p:grp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F76C214-5DC1-4529-8B1E-791FB26DCE4D}"/>
              </a:ext>
            </a:extLst>
          </p:cNvPr>
          <p:cNvSpPr txBox="1"/>
          <p:nvPr/>
        </p:nvSpPr>
        <p:spPr>
          <a:xfrm>
            <a:off x="7173903" y="2152969"/>
            <a:ext cx="3787797" cy="275152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pt-PT" sz="2400" dirty="0">
                <a:solidFill>
                  <a:schemeClr val="tx1"/>
                </a:solidFill>
              </a:rPr>
              <a:t>Utilizamos o termo “</a:t>
            </a:r>
            <a:r>
              <a:rPr lang="pt-PT" sz="2400" dirty="0" err="1">
                <a:solidFill>
                  <a:schemeClr val="tx1"/>
                </a:solidFill>
              </a:rPr>
              <a:t>essence</a:t>
            </a:r>
            <a:r>
              <a:rPr lang="pt-PT" sz="2400" dirty="0">
                <a:solidFill>
                  <a:schemeClr val="tx1"/>
                </a:solidFill>
              </a:rPr>
              <a:t>” em dois sentidos diferentes. A essência da flor, devido ao dente de leão e a essência do negócio, visto que somos uma empresa encarregue do negócio de outras empresas.</a:t>
            </a: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70E0A09B-20A8-456F-BCB9-113E886F5B7E}"/>
              </a:ext>
            </a:extLst>
          </p:cNvPr>
          <p:cNvGrpSpPr/>
          <p:nvPr/>
        </p:nvGrpSpPr>
        <p:grpSpPr>
          <a:xfrm>
            <a:off x="1972236" y="3147501"/>
            <a:ext cx="3567951" cy="1362927"/>
            <a:chOff x="1963271" y="2271663"/>
            <a:chExt cx="3567951" cy="1362927"/>
          </a:xfrm>
        </p:grpSpPr>
        <p:cxnSp>
          <p:nvCxnSpPr>
            <p:cNvPr id="8" name="Conexão reta unidirecional 7">
              <a:extLst>
                <a:ext uri="{FF2B5EF4-FFF2-40B4-BE49-F238E27FC236}">
                  <a16:creationId xmlns:a16="http://schemas.microsoft.com/office/drawing/2014/main" id="{B348CB73-6BC2-4EF4-8B02-70BD7A09F600}"/>
                </a:ext>
              </a:extLst>
            </p:cNvPr>
            <p:cNvCxnSpPr/>
            <p:nvPr/>
          </p:nvCxnSpPr>
          <p:spPr>
            <a:xfrm>
              <a:off x="1963271" y="2271663"/>
              <a:ext cx="0" cy="4572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xão reta unidirecional 9">
              <a:extLst>
                <a:ext uri="{FF2B5EF4-FFF2-40B4-BE49-F238E27FC236}">
                  <a16:creationId xmlns:a16="http://schemas.microsoft.com/office/drawing/2014/main" id="{9D0CF916-0DA1-437D-B2B4-85881194AEA1}"/>
                </a:ext>
              </a:extLst>
            </p:cNvPr>
            <p:cNvCxnSpPr/>
            <p:nvPr/>
          </p:nvCxnSpPr>
          <p:spPr>
            <a:xfrm>
              <a:off x="2545976" y="2913529"/>
              <a:ext cx="168536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xão reta unidirecional 10">
              <a:extLst>
                <a:ext uri="{FF2B5EF4-FFF2-40B4-BE49-F238E27FC236}">
                  <a16:creationId xmlns:a16="http://schemas.microsoft.com/office/drawing/2014/main" id="{C6E6F1E9-A3FC-4A77-8DEA-575BCADEFFC3}"/>
                </a:ext>
              </a:extLst>
            </p:cNvPr>
            <p:cNvCxnSpPr>
              <a:cxnSpLocks/>
            </p:cNvCxnSpPr>
            <p:nvPr/>
          </p:nvCxnSpPr>
          <p:spPr>
            <a:xfrm>
              <a:off x="2545976" y="2913529"/>
              <a:ext cx="1685365" cy="5154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0E9C3515-300B-4D4B-857C-265C93785A59}"/>
                </a:ext>
              </a:extLst>
            </p:cNvPr>
            <p:cNvSpPr txBox="1"/>
            <p:nvPr/>
          </p:nvSpPr>
          <p:spPr>
            <a:xfrm>
              <a:off x="4437530" y="2719009"/>
              <a:ext cx="10130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000" dirty="0"/>
                <a:t>Flor</a:t>
              </a: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26B82BA3-9DF9-4204-947A-F28E08A82D4F}"/>
                </a:ext>
              </a:extLst>
            </p:cNvPr>
            <p:cNvSpPr txBox="1"/>
            <p:nvPr/>
          </p:nvSpPr>
          <p:spPr>
            <a:xfrm>
              <a:off x="4437529" y="3234480"/>
              <a:ext cx="10936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000" dirty="0"/>
                <a:t>Negócio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4445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7A9A6C-E163-464A-A821-0C8B44D1E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Naming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B25BAA-BFD1-4F3D-B4D0-6CAFD624C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sz="2400" dirty="0"/>
              <a:t>“</a:t>
            </a:r>
            <a:r>
              <a:rPr lang="pt-PT" sz="2400" i="1" dirty="0" err="1"/>
              <a:t>Dandelion</a:t>
            </a:r>
            <a:r>
              <a:rPr lang="pt-PT" sz="2400" dirty="0"/>
              <a:t>” é a tradução inglesa para a expressão “dente de leão”. Dente de leão é uma flor que simboliza fidelidade e alegria. </a:t>
            </a:r>
          </a:p>
          <a:p>
            <a:pPr algn="just"/>
            <a:r>
              <a:rPr lang="pt-PT" sz="2400" dirty="0"/>
              <a:t>Deste modo, pretendemos que os nossos clientes confiem em nós, de maneira a encarar o nosso negócio com confiança e alegria, tornando-os assim fidelizados na </a:t>
            </a:r>
            <a:r>
              <a:rPr lang="pt-PT" sz="2400" dirty="0" err="1"/>
              <a:t>Dandelion</a:t>
            </a:r>
            <a:r>
              <a:rPr lang="pt-PT" sz="2400" dirty="0"/>
              <a:t> </a:t>
            </a:r>
            <a:r>
              <a:rPr lang="pt-PT" sz="2400" dirty="0" err="1"/>
              <a:t>Communication</a:t>
            </a:r>
            <a:r>
              <a:rPr lang="pt-PT" sz="2400" dirty="0"/>
              <a:t>.</a:t>
            </a:r>
          </a:p>
          <a:p>
            <a:pPr algn="just"/>
            <a:r>
              <a:rPr lang="pt-PT" sz="2400" dirty="0"/>
              <a:t>Nós somos a essência do vosso negócio!  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898DF07C-F2F1-45BD-8B5F-6A6FB311680A}"/>
              </a:ext>
            </a:extLst>
          </p:cNvPr>
          <p:cNvGrpSpPr/>
          <p:nvPr/>
        </p:nvGrpSpPr>
        <p:grpSpPr>
          <a:xfrm>
            <a:off x="0" y="6232124"/>
            <a:ext cx="12192000" cy="625876"/>
            <a:chOff x="0" y="6232124"/>
            <a:chExt cx="12192000" cy="625876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D2FEA931-4FED-48F0-AD65-F91146D71570}"/>
                </a:ext>
              </a:extLst>
            </p:cNvPr>
            <p:cNvSpPr/>
            <p:nvPr/>
          </p:nvSpPr>
          <p:spPr>
            <a:xfrm>
              <a:off x="0" y="6232124"/>
              <a:ext cx="12192000" cy="625876"/>
            </a:xfrm>
            <a:prstGeom prst="rect">
              <a:avLst/>
            </a:prstGeom>
            <a:solidFill>
              <a:srgbClr val="262626"/>
            </a:solidFill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AA143EE0-E505-444F-B6D0-D838D4444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4953" y="6328380"/>
              <a:ext cx="1309257" cy="4333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0877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7A9A6C-E163-464A-A821-0C8B44D1E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Registo do Domínio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898DF07C-F2F1-45BD-8B5F-6A6FB311680A}"/>
              </a:ext>
            </a:extLst>
          </p:cNvPr>
          <p:cNvGrpSpPr/>
          <p:nvPr/>
        </p:nvGrpSpPr>
        <p:grpSpPr>
          <a:xfrm>
            <a:off x="0" y="6232124"/>
            <a:ext cx="12192000" cy="625876"/>
            <a:chOff x="0" y="6232124"/>
            <a:chExt cx="12192000" cy="625876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D2FEA931-4FED-48F0-AD65-F91146D71570}"/>
                </a:ext>
              </a:extLst>
            </p:cNvPr>
            <p:cNvSpPr/>
            <p:nvPr/>
          </p:nvSpPr>
          <p:spPr>
            <a:xfrm>
              <a:off x="0" y="6232124"/>
              <a:ext cx="12192000" cy="625876"/>
            </a:xfrm>
            <a:prstGeom prst="rect">
              <a:avLst/>
            </a:prstGeom>
            <a:solidFill>
              <a:srgbClr val="262626"/>
            </a:solidFill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AA143EE0-E505-444F-B6D0-D838D4444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4953" y="6328380"/>
              <a:ext cx="1309257" cy="433364"/>
            </a:xfrm>
            <a:prstGeom prst="rect">
              <a:avLst/>
            </a:prstGeom>
          </p:spPr>
        </p:pic>
      </p:grpSp>
      <p:pic>
        <p:nvPicPr>
          <p:cNvPr id="14" name="Marcador de Posição de Conteúdo 13">
            <a:extLst>
              <a:ext uri="{FF2B5EF4-FFF2-40B4-BE49-F238E27FC236}">
                <a16:creationId xmlns:a16="http://schemas.microsoft.com/office/drawing/2014/main" id="{C25D3B6A-6134-46DF-945E-36DF4FFF42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28" b="9164"/>
          <a:stretch/>
        </p:blipFill>
        <p:spPr>
          <a:xfrm>
            <a:off x="1418454" y="1991360"/>
            <a:ext cx="9355092" cy="2875280"/>
          </a:xfrm>
        </p:spPr>
      </p:pic>
    </p:spTree>
    <p:extLst>
      <p:ext uri="{BB962C8B-B14F-4D97-AF65-F5344CB8AC3E}">
        <p14:creationId xmlns:p14="http://schemas.microsoft.com/office/powerpoint/2010/main" val="2251121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7A9A6C-E163-464A-A821-0C8B44D1E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Criação do Logótipo</a:t>
            </a:r>
          </a:p>
        </p:txBody>
      </p:sp>
      <p:pic>
        <p:nvPicPr>
          <p:cNvPr id="8" name="Marcador de Posição de Conteúdo 7">
            <a:extLst>
              <a:ext uri="{FF2B5EF4-FFF2-40B4-BE49-F238E27FC236}">
                <a16:creationId xmlns:a16="http://schemas.microsoft.com/office/drawing/2014/main" id="{0D584D93-F719-46B3-A9F2-BC26177440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1" b="-1824"/>
          <a:stretch/>
        </p:blipFill>
        <p:spPr>
          <a:xfrm>
            <a:off x="838200" y="2514599"/>
            <a:ext cx="3465890" cy="3227043"/>
          </a:xfr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898DF07C-F2F1-45BD-8B5F-6A6FB311680A}"/>
              </a:ext>
            </a:extLst>
          </p:cNvPr>
          <p:cNvGrpSpPr/>
          <p:nvPr/>
        </p:nvGrpSpPr>
        <p:grpSpPr>
          <a:xfrm>
            <a:off x="0" y="6232124"/>
            <a:ext cx="12192000" cy="625876"/>
            <a:chOff x="0" y="6232124"/>
            <a:chExt cx="12192000" cy="625876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D2FEA931-4FED-48F0-AD65-F91146D71570}"/>
                </a:ext>
              </a:extLst>
            </p:cNvPr>
            <p:cNvSpPr/>
            <p:nvPr/>
          </p:nvSpPr>
          <p:spPr>
            <a:xfrm>
              <a:off x="0" y="6232124"/>
              <a:ext cx="12192000" cy="625876"/>
            </a:xfrm>
            <a:prstGeom prst="rect">
              <a:avLst/>
            </a:prstGeom>
            <a:solidFill>
              <a:srgbClr val="262626"/>
            </a:solidFill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AA143EE0-E505-444F-B6D0-D838D4444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4953" y="6328380"/>
              <a:ext cx="1309257" cy="433364"/>
            </a:xfrm>
            <a:prstGeom prst="rect">
              <a:avLst/>
            </a:prstGeom>
          </p:spPr>
        </p:pic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5ACCAEE3-203D-4C3C-A80F-8A10FB0E9905}"/>
              </a:ext>
            </a:extLst>
          </p:cNvPr>
          <p:cNvSpPr txBox="1"/>
          <p:nvPr/>
        </p:nvSpPr>
        <p:spPr>
          <a:xfrm>
            <a:off x="838200" y="2081052"/>
            <a:ext cx="2654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/>
              <a:t>Primeira Ideia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59A2C41C-6F9C-491A-8498-BAD9212E29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0" y="2514599"/>
            <a:ext cx="4367814" cy="322704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F9D2E833-462E-4709-BA1D-E69663D025EF}"/>
              </a:ext>
            </a:extLst>
          </p:cNvPr>
          <p:cNvSpPr txBox="1"/>
          <p:nvPr/>
        </p:nvSpPr>
        <p:spPr>
          <a:xfrm>
            <a:off x="5868140" y="2083338"/>
            <a:ext cx="2654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/>
              <a:t>Segunda Ideia</a:t>
            </a:r>
          </a:p>
        </p:txBody>
      </p:sp>
    </p:spTree>
    <p:extLst>
      <p:ext uri="{BB962C8B-B14F-4D97-AF65-F5344CB8AC3E}">
        <p14:creationId xmlns:p14="http://schemas.microsoft.com/office/powerpoint/2010/main" val="4098661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7A9A6C-E163-464A-A821-0C8B44D1E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Criação do Logótipo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898DF07C-F2F1-45BD-8B5F-6A6FB311680A}"/>
              </a:ext>
            </a:extLst>
          </p:cNvPr>
          <p:cNvGrpSpPr/>
          <p:nvPr/>
        </p:nvGrpSpPr>
        <p:grpSpPr>
          <a:xfrm>
            <a:off x="0" y="6232124"/>
            <a:ext cx="12192000" cy="625876"/>
            <a:chOff x="0" y="6232124"/>
            <a:chExt cx="12192000" cy="625876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D2FEA931-4FED-48F0-AD65-F91146D71570}"/>
                </a:ext>
              </a:extLst>
            </p:cNvPr>
            <p:cNvSpPr/>
            <p:nvPr/>
          </p:nvSpPr>
          <p:spPr>
            <a:xfrm>
              <a:off x="0" y="6232124"/>
              <a:ext cx="12192000" cy="625876"/>
            </a:xfrm>
            <a:prstGeom prst="rect">
              <a:avLst/>
            </a:prstGeom>
            <a:solidFill>
              <a:srgbClr val="262626"/>
            </a:solidFill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AA143EE0-E505-444F-B6D0-D838D4444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4953" y="6328380"/>
              <a:ext cx="1309257" cy="433364"/>
            </a:xfrm>
            <a:prstGeom prst="rect">
              <a:avLst/>
            </a:prstGeom>
          </p:spPr>
        </p:pic>
      </p:grpSp>
      <p:pic>
        <p:nvPicPr>
          <p:cNvPr id="1026" name="Picture 2" descr="Resultado de imagem para leão draw&quot;">
            <a:extLst>
              <a:ext uri="{FF2B5EF4-FFF2-40B4-BE49-F238E27FC236}">
                <a16:creationId xmlns:a16="http://schemas.microsoft.com/office/drawing/2014/main" id="{3C03EB43-0BF4-4CD0-B127-E06DF084CB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810" y="1524000"/>
            <a:ext cx="26098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inal de Adição 6">
            <a:extLst>
              <a:ext uri="{FF2B5EF4-FFF2-40B4-BE49-F238E27FC236}">
                <a16:creationId xmlns:a16="http://schemas.microsoft.com/office/drawing/2014/main" id="{6464CFD8-3357-49F6-A297-9336C37FA4E4}"/>
              </a:ext>
            </a:extLst>
          </p:cNvPr>
          <p:cNvSpPr/>
          <p:nvPr/>
        </p:nvSpPr>
        <p:spPr>
          <a:xfrm>
            <a:off x="5202315" y="2681056"/>
            <a:ext cx="1029809" cy="1038688"/>
          </a:xfrm>
          <a:prstGeom prst="mathPlu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0B3B260-A00E-4E0B-960D-99DB48A021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9779" y="1875084"/>
            <a:ext cx="3107832" cy="310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87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7A9A6C-E163-464A-A821-0C8B44D1E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Logótipo Final</a:t>
            </a:r>
          </a:p>
        </p:txBody>
      </p:sp>
      <p:pic>
        <p:nvPicPr>
          <p:cNvPr id="9" name="Marcador de Posição de Conteúdo 8">
            <a:extLst>
              <a:ext uri="{FF2B5EF4-FFF2-40B4-BE49-F238E27FC236}">
                <a16:creationId xmlns:a16="http://schemas.microsoft.com/office/drawing/2014/main" id="{A5E0136B-0C87-460B-BB0A-C081714660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08" y="536797"/>
            <a:ext cx="4402783" cy="5442002"/>
          </a:xfr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898DF07C-F2F1-45BD-8B5F-6A6FB311680A}"/>
              </a:ext>
            </a:extLst>
          </p:cNvPr>
          <p:cNvGrpSpPr/>
          <p:nvPr/>
        </p:nvGrpSpPr>
        <p:grpSpPr>
          <a:xfrm>
            <a:off x="0" y="6232124"/>
            <a:ext cx="12192000" cy="625876"/>
            <a:chOff x="0" y="6232124"/>
            <a:chExt cx="12192000" cy="625876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D2FEA931-4FED-48F0-AD65-F91146D71570}"/>
                </a:ext>
              </a:extLst>
            </p:cNvPr>
            <p:cNvSpPr/>
            <p:nvPr/>
          </p:nvSpPr>
          <p:spPr>
            <a:xfrm>
              <a:off x="0" y="6232124"/>
              <a:ext cx="12192000" cy="625876"/>
            </a:xfrm>
            <a:prstGeom prst="rect">
              <a:avLst/>
            </a:prstGeom>
            <a:solidFill>
              <a:srgbClr val="262626"/>
            </a:solidFill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AA143EE0-E505-444F-B6D0-D838D4444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4953" y="6328380"/>
              <a:ext cx="1309257" cy="4333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701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7A9A6C-E163-464A-A821-0C8B44D1E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Significado das Formas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898DF07C-F2F1-45BD-8B5F-6A6FB311680A}"/>
              </a:ext>
            </a:extLst>
          </p:cNvPr>
          <p:cNvGrpSpPr/>
          <p:nvPr/>
        </p:nvGrpSpPr>
        <p:grpSpPr>
          <a:xfrm>
            <a:off x="0" y="6232124"/>
            <a:ext cx="12192000" cy="625876"/>
            <a:chOff x="0" y="6232124"/>
            <a:chExt cx="12192000" cy="625876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D2FEA931-4FED-48F0-AD65-F91146D71570}"/>
                </a:ext>
              </a:extLst>
            </p:cNvPr>
            <p:cNvSpPr/>
            <p:nvPr/>
          </p:nvSpPr>
          <p:spPr>
            <a:xfrm>
              <a:off x="0" y="6232124"/>
              <a:ext cx="12192000" cy="625876"/>
            </a:xfrm>
            <a:prstGeom prst="rect">
              <a:avLst/>
            </a:prstGeom>
            <a:solidFill>
              <a:srgbClr val="262626"/>
            </a:solidFill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AA143EE0-E505-444F-B6D0-D838D4444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4953" y="6328380"/>
              <a:ext cx="1309257" cy="433364"/>
            </a:xfrm>
            <a:prstGeom prst="rect">
              <a:avLst/>
            </a:prstGeom>
          </p:spPr>
        </p:pic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id="{582687A7-069D-4117-A421-15FA00CEC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935855" y="1462918"/>
            <a:ext cx="3181268" cy="3932164"/>
          </a:xfrm>
          <a:prstGeom prst="rect">
            <a:avLst/>
          </a:prstGeom>
        </p:spPr>
      </p:pic>
      <p:grpSp>
        <p:nvGrpSpPr>
          <p:cNvPr id="22" name="Agrupar 21">
            <a:extLst>
              <a:ext uri="{FF2B5EF4-FFF2-40B4-BE49-F238E27FC236}">
                <a16:creationId xmlns:a16="http://schemas.microsoft.com/office/drawing/2014/main" id="{F4E3630D-04A8-459F-B2D7-5753559FC9C8}"/>
              </a:ext>
            </a:extLst>
          </p:cNvPr>
          <p:cNvGrpSpPr/>
          <p:nvPr/>
        </p:nvGrpSpPr>
        <p:grpSpPr>
          <a:xfrm>
            <a:off x="935854" y="1462917"/>
            <a:ext cx="7969912" cy="3225222"/>
            <a:chOff x="935854" y="1462917"/>
            <a:chExt cx="7969912" cy="322522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A8C52CB-E0C2-4B5D-BB99-0C73E70C57D3}"/>
                </a:ext>
              </a:extLst>
            </p:cNvPr>
            <p:cNvSpPr/>
            <p:nvPr/>
          </p:nvSpPr>
          <p:spPr>
            <a:xfrm>
              <a:off x="935854" y="2104737"/>
              <a:ext cx="2892006" cy="2583402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14" name="Conexão reta unidirecional 13">
              <a:extLst>
                <a:ext uri="{FF2B5EF4-FFF2-40B4-BE49-F238E27FC236}">
                  <a16:creationId xmlns:a16="http://schemas.microsoft.com/office/drawing/2014/main" id="{7E1CFA7F-73D3-49DC-B4B6-82E0A1B7B91C}"/>
                </a:ext>
              </a:extLst>
            </p:cNvPr>
            <p:cNvCxnSpPr/>
            <p:nvPr/>
          </p:nvCxnSpPr>
          <p:spPr>
            <a:xfrm flipV="1">
              <a:off x="3749031" y="2144927"/>
              <a:ext cx="1165565" cy="87732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AEE8050B-9E12-42C3-9EE5-9ED56445090D}"/>
                </a:ext>
              </a:extLst>
            </p:cNvPr>
            <p:cNvSpPr txBox="1"/>
            <p:nvPr/>
          </p:nvSpPr>
          <p:spPr>
            <a:xfrm>
              <a:off x="5112494" y="1462917"/>
              <a:ext cx="3793272" cy="132343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pt-PT" sz="2000" dirty="0"/>
                <a:t>Círculo</a:t>
              </a:r>
            </a:p>
            <a:p>
              <a:pPr algn="just"/>
              <a:r>
                <a:rPr lang="pt-PT" sz="2000" dirty="0"/>
                <a:t>Representa estabilidade evolutiva, globalização, universalidade e centralização.</a:t>
              </a:r>
            </a:p>
          </p:txBody>
        </p:sp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66517156-72CD-458E-A5B8-650B936A3D73}"/>
              </a:ext>
            </a:extLst>
          </p:cNvPr>
          <p:cNvGrpSpPr/>
          <p:nvPr/>
        </p:nvGrpSpPr>
        <p:grpSpPr>
          <a:xfrm>
            <a:off x="1269507" y="2583591"/>
            <a:ext cx="7226423" cy="1705962"/>
            <a:chOff x="1269507" y="2583591"/>
            <a:chExt cx="7226423" cy="170596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95683D0-3184-43F6-BCA5-507259CB73A9}"/>
                </a:ext>
              </a:extLst>
            </p:cNvPr>
            <p:cNvSpPr/>
            <p:nvPr/>
          </p:nvSpPr>
          <p:spPr>
            <a:xfrm>
              <a:off x="1269507" y="2663301"/>
              <a:ext cx="594804" cy="571372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429A364-9386-4143-B529-261D0C47D577}"/>
                </a:ext>
              </a:extLst>
            </p:cNvPr>
            <p:cNvSpPr/>
            <p:nvPr/>
          </p:nvSpPr>
          <p:spPr>
            <a:xfrm>
              <a:off x="2951559" y="2583591"/>
              <a:ext cx="594804" cy="571372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26" name="Conexão reta unidirecional 25">
              <a:extLst>
                <a:ext uri="{FF2B5EF4-FFF2-40B4-BE49-F238E27FC236}">
                  <a16:creationId xmlns:a16="http://schemas.microsoft.com/office/drawing/2014/main" id="{21C2A123-8EF8-4EE1-B2DF-83DF93F78702}"/>
                </a:ext>
              </a:extLst>
            </p:cNvPr>
            <p:cNvCxnSpPr>
              <a:cxnSpLocks/>
              <a:stCxn id="24" idx="5"/>
            </p:cNvCxnSpPr>
            <p:nvPr/>
          </p:nvCxnSpPr>
          <p:spPr>
            <a:xfrm>
              <a:off x="3459256" y="3071288"/>
              <a:ext cx="1361319" cy="40520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FB084135-7DCD-4F15-B437-2D484151D815}"/>
                </a:ext>
              </a:extLst>
            </p:cNvPr>
            <p:cNvSpPr txBox="1"/>
            <p:nvPr/>
          </p:nvSpPr>
          <p:spPr>
            <a:xfrm>
              <a:off x="4914596" y="3273890"/>
              <a:ext cx="3581334" cy="101566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pt-PT" sz="2000" dirty="0"/>
                <a:t>Triângulos para cima</a:t>
              </a:r>
            </a:p>
            <a:p>
              <a:pPr algn="just"/>
              <a:r>
                <a:rPr lang="pt-PT" sz="2000" dirty="0"/>
                <a:t>Ascensão, sucesso, dinamismo e estabilidade.</a:t>
              </a:r>
            </a:p>
          </p:txBody>
        </p:sp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8D8EE9C5-A762-4027-9E9C-1503D6A42A97}"/>
              </a:ext>
            </a:extLst>
          </p:cNvPr>
          <p:cNvGrpSpPr/>
          <p:nvPr/>
        </p:nvGrpSpPr>
        <p:grpSpPr>
          <a:xfrm>
            <a:off x="1115963" y="4528668"/>
            <a:ext cx="7177801" cy="747194"/>
            <a:chOff x="1100831" y="4527509"/>
            <a:chExt cx="7177801" cy="747194"/>
          </a:xfrm>
        </p:grpSpPr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FC0D023B-646A-4027-8B3E-F66B0CD6D983}"/>
                </a:ext>
              </a:extLst>
            </p:cNvPr>
            <p:cNvSpPr/>
            <p:nvPr/>
          </p:nvSpPr>
          <p:spPr>
            <a:xfrm>
              <a:off x="1100831" y="5078026"/>
              <a:ext cx="2892006" cy="19667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34" name="Conexão reta unidirecional 33">
              <a:extLst>
                <a:ext uri="{FF2B5EF4-FFF2-40B4-BE49-F238E27FC236}">
                  <a16:creationId xmlns:a16="http://schemas.microsoft.com/office/drawing/2014/main" id="{B6BB15AB-E3BF-4C5F-9632-DFCAA6C4E6A7}"/>
                </a:ext>
              </a:extLst>
            </p:cNvPr>
            <p:cNvCxnSpPr>
              <a:cxnSpLocks/>
              <a:stCxn id="32" idx="3"/>
            </p:cNvCxnSpPr>
            <p:nvPr/>
          </p:nvCxnSpPr>
          <p:spPr>
            <a:xfrm flipV="1">
              <a:off x="3992837" y="4881224"/>
              <a:ext cx="906627" cy="29514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BCF7EA30-B6CC-43F1-82E6-79FB2189AA44}"/>
                </a:ext>
              </a:extLst>
            </p:cNvPr>
            <p:cNvSpPr txBox="1"/>
            <p:nvPr/>
          </p:nvSpPr>
          <p:spPr>
            <a:xfrm>
              <a:off x="5097362" y="4527509"/>
              <a:ext cx="3181270" cy="70788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pt-PT" sz="2000" dirty="0"/>
                <a:t>Retângulo deitado</a:t>
              </a:r>
            </a:p>
            <a:p>
              <a:pPr algn="just"/>
              <a:r>
                <a:rPr lang="pt-PT" sz="2000" dirty="0"/>
                <a:t>Solidez, estabilidade e força.</a:t>
              </a:r>
            </a:p>
          </p:txBody>
        </p:sp>
      </p:grpSp>
      <p:grpSp>
        <p:nvGrpSpPr>
          <p:cNvPr id="46" name="Agrupar 45">
            <a:extLst>
              <a:ext uri="{FF2B5EF4-FFF2-40B4-BE49-F238E27FC236}">
                <a16:creationId xmlns:a16="http://schemas.microsoft.com/office/drawing/2014/main" id="{5F0C6EB8-64A2-40BC-8C85-8B797B5499E6}"/>
              </a:ext>
            </a:extLst>
          </p:cNvPr>
          <p:cNvGrpSpPr/>
          <p:nvPr/>
        </p:nvGrpSpPr>
        <p:grpSpPr>
          <a:xfrm>
            <a:off x="2288364" y="5236554"/>
            <a:ext cx="5184381" cy="908917"/>
            <a:chOff x="2288364" y="5236554"/>
            <a:chExt cx="5184381" cy="908917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318AC86-1249-4C49-97C0-10DA8A936DBB}"/>
                </a:ext>
              </a:extLst>
            </p:cNvPr>
            <p:cNvSpPr/>
            <p:nvPr/>
          </p:nvSpPr>
          <p:spPr>
            <a:xfrm>
              <a:off x="2288364" y="5236554"/>
              <a:ext cx="238125" cy="19667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42" name="Conexão reta unidirecional 41">
              <a:extLst>
                <a:ext uri="{FF2B5EF4-FFF2-40B4-BE49-F238E27FC236}">
                  <a16:creationId xmlns:a16="http://schemas.microsoft.com/office/drawing/2014/main" id="{7167EF35-7159-4811-A447-61EFC4A94E70}"/>
                </a:ext>
              </a:extLst>
            </p:cNvPr>
            <p:cNvCxnSpPr>
              <a:cxnSpLocks/>
            </p:cNvCxnSpPr>
            <p:nvPr/>
          </p:nvCxnSpPr>
          <p:spPr>
            <a:xfrm>
              <a:off x="2505000" y="5389294"/>
              <a:ext cx="1420433" cy="3759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id="{48B3DF07-E862-4DB0-8025-41EB98D2BE94}"/>
                </a:ext>
              </a:extLst>
            </p:cNvPr>
            <p:cNvSpPr txBox="1"/>
            <p:nvPr/>
          </p:nvSpPr>
          <p:spPr>
            <a:xfrm>
              <a:off x="4007969" y="5437585"/>
              <a:ext cx="3464776" cy="70788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pt-PT" sz="2000" dirty="0"/>
                <a:t>Triângulo invertido</a:t>
              </a:r>
            </a:p>
            <a:p>
              <a:pPr algn="just"/>
              <a:r>
                <a:rPr lang="pt-PT" sz="2000" dirty="0"/>
                <a:t>Mobilidade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27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7A9A6C-E163-464A-A821-0C8B44D1E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Lettering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B25BAA-BFD1-4F3D-B4D0-6CAFD624C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8077" y="1690688"/>
            <a:ext cx="4816876" cy="3482365"/>
          </a:xfr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t-PT" sz="2400" dirty="0" err="1"/>
              <a:t>Fragment</a:t>
            </a:r>
            <a:r>
              <a:rPr lang="pt-PT" sz="2400" dirty="0"/>
              <a:t> Core é uma fonte criada por </a:t>
            </a:r>
            <a:r>
              <a:rPr lang="pt-PT" sz="2400" dirty="0" err="1"/>
              <a:t>Sugargliderz</a:t>
            </a:r>
            <a:r>
              <a:rPr lang="pt-PT" sz="2400" dirty="0"/>
              <a:t> e publicada no Dafont.com. Pertence ao estilo da “Fantasia” mais concretamente “Máquina de Escrever”.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 err="1"/>
              <a:t>Sugargliderz</a:t>
            </a:r>
            <a:r>
              <a:rPr lang="en-US" sz="2400" dirty="0"/>
              <a:t> é </a:t>
            </a:r>
            <a:r>
              <a:rPr lang="en-US" sz="2400" dirty="0" err="1"/>
              <a:t>uma</a:t>
            </a:r>
            <a:r>
              <a:rPr lang="en-US" sz="2400" dirty="0"/>
              <a:t> </a:t>
            </a:r>
            <a:r>
              <a:rPr lang="en-US" sz="2400" dirty="0" err="1"/>
              <a:t>pequena</a:t>
            </a:r>
            <a:r>
              <a:rPr lang="en-US" sz="2400" dirty="0"/>
              <a:t> </a:t>
            </a:r>
            <a:r>
              <a:rPr lang="en-US" sz="2400" dirty="0" err="1"/>
              <a:t>fundação</a:t>
            </a:r>
            <a:r>
              <a:rPr lang="en-US" sz="2400" dirty="0"/>
              <a:t> com </a:t>
            </a:r>
            <a:r>
              <a:rPr lang="en-US" sz="2400" dirty="0" err="1"/>
              <a:t>sede</a:t>
            </a:r>
            <a:r>
              <a:rPr lang="en-US" sz="2400" dirty="0"/>
              <a:t> no </a:t>
            </a:r>
            <a:r>
              <a:rPr lang="en-US" sz="2400" dirty="0" err="1"/>
              <a:t>Japão</a:t>
            </a:r>
            <a:r>
              <a:rPr lang="en-US" sz="2400" dirty="0"/>
              <a:t> e </a:t>
            </a:r>
            <a:r>
              <a:rPr lang="en-US" sz="2400" dirty="0" err="1"/>
              <a:t>dedica</a:t>
            </a:r>
            <a:r>
              <a:rPr lang="en-US" sz="2400" dirty="0"/>
              <a:t>-se à </a:t>
            </a:r>
            <a:r>
              <a:rPr lang="en-US" sz="2400" dirty="0" err="1"/>
              <a:t>realização</a:t>
            </a:r>
            <a:r>
              <a:rPr lang="en-US" sz="2400" dirty="0"/>
              <a:t> de </a:t>
            </a:r>
            <a:r>
              <a:rPr lang="en-US" sz="2400" dirty="0" err="1"/>
              <a:t>fontes</a:t>
            </a:r>
            <a:r>
              <a:rPr lang="en-US" sz="2400" dirty="0"/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 err="1"/>
              <a:t>Surgiu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2006 e </a:t>
            </a:r>
            <a:r>
              <a:rPr lang="pt-PT" sz="2400" dirty="0"/>
              <a:t>perdura até à atualidade.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898DF07C-F2F1-45BD-8B5F-6A6FB311680A}"/>
              </a:ext>
            </a:extLst>
          </p:cNvPr>
          <p:cNvGrpSpPr/>
          <p:nvPr/>
        </p:nvGrpSpPr>
        <p:grpSpPr>
          <a:xfrm>
            <a:off x="0" y="6232124"/>
            <a:ext cx="12192000" cy="625876"/>
            <a:chOff x="0" y="6232124"/>
            <a:chExt cx="12192000" cy="625876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D2FEA931-4FED-48F0-AD65-F91146D71570}"/>
                </a:ext>
              </a:extLst>
            </p:cNvPr>
            <p:cNvSpPr/>
            <p:nvPr/>
          </p:nvSpPr>
          <p:spPr>
            <a:xfrm>
              <a:off x="0" y="6232124"/>
              <a:ext cx="12192000" cy="625876"/>
            </a:xfrm>
            <a:prstGeom prst="rect">
              <a:avLst/>
            </a:prstGeom>
            <a:solidFill>
              <a:srgbClr val="262626"/>
            </a:solidFill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AA143EE0-E505-444F-B6D0-D838D4444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4953" y="6328380"/>
              <a:ext cx="1309257" cy="433364"/>
            </a:xfrm>
            <a:prstGeom prst="rect">
              <a:avLst/>
            </a:prstGeom>
          </p:spPr>
        </p:pic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id="{F572F374-6E3F-461F-A33A-94C859CBD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49706"/>
            <a:ext cx="3678116" cy="2758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5321EE3-D448-454E-BD21-3BEACD9267D5}"/>
              </a:ext>
            </a:extLst>
          </p:cNvPr>
          <p:cNvSpPr txBox="1"/>
          <p:nvPr/>
        </p:nvSpPr>
        <p:spPr>
          <a:xfrm>
            <a:off x="838200" y="4789341"/>
            <a:ext cx="2642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/>
              <a:t>Fonte: </a:t>
            </a:r>
            <a:r>
              <a:rPr lang="pt-PT" sz="1400" dirty="0" err="1"/>
              <a:t>Sugargliderz</a:t>
            </a:r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3231200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7A9A6C-E163-464A-A821-0C8B44D1E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Psicologia das Cores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B25BAA-BFD1-4F3D-B4D0-6CAFD624C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898DF07C-F2F1-45BD-8B5F-6A6FB311680A}"/>
              </a:ext>
            </a:extLst>
          </p:cNvPr>
          <p:cNvGrpSpPr/>
          <p:nvPr/>
        </p:nvGrpSpPr>
        <p:grpSpPr>
          <a:xfrm>
            <a:off x="0" y="6232124"/>
            <a:ext cx="12192000" cy="625876"/>
            <a:chOff x="0" y="6232124"/>
            <a:chExt cx="12192000" cy="625876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D2FEA931-4FED-48F0-AD65-F91146D71570}"/>
                </a:ext>
              </a:extLst>
            </p:cNvPr>
            <p:cNvSpPr/>
            <p:nvPr/>
          </p:nvSpPr>
          <p:spPr>
            <a:xfrm>
              <a:off x="0" y="6232124"/>
              <a:ext cx="12192000" cy="625876"/>
            </a:xfrm>
            <a:prstGeom prst="rect">
              <a:avLst/>
            </a:prstGeom>
            <a:solidFill>
              <a:srgbClr val="262626"/>
            </a:solidFill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AA143EE0-E505-444F-B6D0-D838D4444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4953" y="6328380"/>
              <a:ext cx="1309257" cy="433364"/>
            </a:xfrm>
            <a:prstGeom prst="rect">
              <a:avLst/>
            </a:prstGeom>
          </p:spPr>
        </p:pic>
      </p:grpSp>
      <p:sp>
        <p:nvSpPr>
          <p:cNvPr id="7" name="Retângulo 6">
            <a:extLst>
              <a:ext uri="{FF2B5EF4-FFF2-40B4-BE49-F238E27FC236}">
                <a16:creationId xmlns:a16="http://schemas.microsoft.com/office/drawing/2014/main" id="{5773E7F9-C10D-4B5D-97CE-D70735A4BF6E}"/>
              </a:ext>
            </a:extLst>
          </p:cNvPr>
          <p:cNvSpPr/>
          <p:nvPr/>
        </p:nvSpPr>
        <p:spPr>
          <a:xfrm>
            <a:off x="9397891" y="1236362"/>
            <a:ext cx="1715240" cy="1660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8" name="Tabela 8">
            <a:extLst>
              <a:ext uri="{FF2B5EF4-FFF2-40B4-BE49-F238E27FC236}">
                <a16:creationId xmlns:a16="http://schemas.microsoft.com/office/drawing/2014/main" id="{99691198-66D4-4D10-BB9A-094B584DE7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964366"/>
              </p:ext>
            </p:extLst>
          </p:nvPr>
        </p:nvGraphicFramePr>
        <p:xfrm>
          <a:off x="1726272" y="2900431"/>
          <a:ext cx="6171191" cy="18542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044972">
                  <a:extLst>
                    <a:ext uri="{9D8B030D-6E8A-4147-A177-3AD203B41FA5}">
                      <a16:colId xmlns:a16="http://schemas.microsoft.com/office/drawing/2014/main" val="643232197"/>
                    </a:ext>
                  </a:extLst>
                </a:gridCol>
                <a:gridCol w="3126219">
                  <a:extLst>
                    <a:ext uri="{9D8B030D-6E8A-4147-A177-3AD203B41FA5}">
                      <a16:colId xmlns:a16="http://schemas.microsoft.com/office/drawing/2014/main" val="28065403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Associações Positivas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Associações Negativas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428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/>
                        <a:t>Inocência/Pureza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Vazio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341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Virgindade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Silêncio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208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Perfeição/Verdade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Intangível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717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Sabedoria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616105"/>
                  </a:ext>
                </a:extLst>
              </a:tr>
            </a:tbl>
          </a:graphicData>
        </a:graphic>
      </p:graphicFrame>
      <p:cxnSp>
        <p:nvCxnSpPr>
          <p:cNvPr id="15" name="Conexão reta 14">
            <a:extLst>
              <a:ext uri="{FF2B5EF4-FFF2-40B4-BE49-F238E27FC236}">
                <a16:creationId xmlns:a16="http://schemas.microsoft.com/office/drawing/2014/main" id="{99C205A6-A85B-4B02-9833-D6E34800F36A}"/>
              </a:ext>
            </a:extLst>
          </p:cNvPr>
          <p:cNvCxnSpPr>
            <a:cxnSpLocks/>
          </p:cNvCxnSpPr>
          <p:nvPr/>
        </p:nvCxnSpPr>
        <p:spPr>
          <a:xfrm>
            <a:off x="4659468" y="2896487"/>
            <a:ext cx="0" cy="18581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68D67D1-4BDF-4F00-AFFC-EE8938B91A06}"/>
              </a:ext>
            </a:extLst>
          </p:cNvPr>
          <p:cNvSpPr txBox="1"/>
          <p:nvPr/>
        </p:nvSpPr>
        <p:spPr>
          <a:xfrm>
            <a:off x="9438585" y="1804814"/>
            <a:ext cx="1633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/>
              <a:t>BRANCO</a:t>
            </a:r>
          </a:p>
        </p:txBody>
      </p:sp>
    </p:spTree>
    <p:extLst>
      <p:ext uri="{BB962C8B-B14F-4D97-AF65-F5344CB8AC3E}">
        <p14:creationId xmlns:p14="http://schemas.microsoft.com/office/powerpoint/2010/main" val="36001841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298</Words>
  <Application>Microsoft Office PowerPoint</Application>
  <PresentationFormat>Ecrã Panorâmico</PresentationFormat>
  <Paragraphs>81</Paragraphs>
  <Slides>12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Apresentação do PowerPoint</vt:lpstr>
      <vt:lpstr>Naming</vt:lpstr>
      <vt:lpstr>Registo do Domínio</vt:lpstr>
      <vt:lpstr>Criação do Logótipo</vt:lpstr>
      <vt:lpstr>Criação do Logótipo</vt:lpstr>
      <vt:lpstr>Logótipo Final</vt:lpstr>
      <vt:lpstr>Significado das Formas </vt:lpstr>
      <vt:lpstr>Lettering</vt:lpstr>
      <vt:lpstr>Psicologia das Cores</vt:lpstr>
      <vt:lpstr>Psicologia das Cores</vt:lpstr>
      <vt:lpstr>Estudos de Cor</vt:lpstr>
      <vt:lpstr>Slogan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Carla Marques</dc:creator>
  <cp:lastModifiedBy>Carla Marques</cp:lastModifiedBy>
  <cp:revision>35</cp:revision>
  <dcterms:created xsi:type="dcterms:W3CDTF">2019-10-21T18:07:18Z</dcterms:created>
  <dcterms:modified xsi:type="dcterms:W3CDTF">2019-11-04T22:28:46Z</dcterms:modified>
</cp:coreProperties>
</file>